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481" r:id="rId2"/>
    <p:sldId id="580" r:id="rId3"/>
    <p:sldId id="597" r:id="rId4"/>
    <p:sldId id="529" r:id="rId5"/>
    <p:sldId id="531" r:id="rId6"/>
    <p:sldId id="533" r:id="rId7"/>
    <p:sldId id="598" r:id="rId8"/>
    <p:sldId id="582" r:id="rId9"/>
    <p:sldId id="615" r:id="rId10"/>
    <p:sldId id="583" r:id="rId11"/>
    <p:sldId id="584" r:id="rId12"/>
    <p:sldId id="606" r:id="rId13"/>
    <p:sldId id="588" r:id="rId14"/>
    <p:sldId id="599" r:id="rId15"/>
    <p:sldId id="602" r:id="rId16"/>
    <p:sldId id="526" r:id="rId17"/>
    <p:sldId id="538" r:id="rId18"/>
    <p:sldId id="518" r:id="rId19"/>
    <p:sldId id="399" r:id="rId20"/>
    <p:sldId id="470" r:id="rId21"/>
    <p:sldId id="596" r:id="rId22"/>
    <p:sldId id="604" r:id="rId23"/>
    <p:sldId id="603" r:id="rId24"/>
    <p:sldId id="601" r:id="rId25"/>
    <p:sldId id="581" r:id="rId26"/>
    <p:sldId id="600" r:id="rId27"/>
    <p:sldId id="585" r:id="rId28"/>
    <p:sldId id="586" r:id="rId29"/>
    <p:sldId id="558" r:id="rId30"/>
    <p:sldId id="613" r:id="rId31"/>
    <p:sldId id="560" r:id="rId32"/>
    <p:sldId id="563" r:id="rId33"/>
    <p:sldId id="562" r:id="rId34"/>
    <p:sldId id="561" r:id="rId35"/>
    <p:sldId id="587" r:id="rId36"/>
    <p:sldId id="564" r:id="rId37"/>
    <p:sldId id="589" r:id="rId38"/>
    <p:sldId id="413" r:id="rId39"/>
    <p:sldId id="605" r:id="rId40"/>
    <p:sldId id="611" r:id="rId41"/>
    <p:sldId id="612" r:id="rId42"/>
    <p:sldId id="591" r:id="rId43"/>
    <p:sldId id="592" r:id="rId44"/>
    <p:sldId id="593" r:id="rId45"/>
    <p:sldId id="594" r:id="rId46"/>
    <p:sldId id="595" r:id="rId47"/>
    <p:sldId id="610" r:id="rId48"/>
    <p:sldId id="607" r:id="rId49"/>
    <p:sldId id="608" r:id="rId50"/>
    <p:sldId id="609" r:id="rId51"/>
    <p:sldId id="566" r:id="rId52"/>
    <p:sldId id="614" r:id="rId5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uj Bhati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728"/>
    <a:srgbClr val="6DC23E"/>
    <a:srgbClr val="2CD34B"/>
    <a:srgbClr val="AF1B1B"/>
    <a:srgbClr val="3498DB"/>
    <a:srgbClr val="00FF00"/>
    <a:srgbClr val="3D5F28"/>
    <a:srgbClr val="649BD1"/>
    <a:srgbClr val="1954A1"/>
    <a:srgbClr val="42AE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1" autoAdjust="0"/>
    <p:restoredTop sz="70205" autoAdjust="0"/>
  </p:normalViewPr>
  <p:slideViewPr>
    <p:cSldViewPr snapToGrid="0" snapToObjects="1">
      <p:cViewPr varScale="1">
        <p:scale>
          <a:sx n="90" d="100"/>
          <a:sy n="90" d="100"/>
        </p:scale>
        <p:origin x="1194" y="33"/>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2/5/2014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2/5/2014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Introduction!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we are looking for the </a:t>
            </a:r>
            <a:r>
              <a:rPr lang="en-US" dirty="0" err="1" smtClean="0"/>
              <a:t>PacketSizeUpperBound</a:t>
            </a:r>
            <a:r>
              <a:rPr lang="en-US" dirty="0" smtClean="0"/>
              <a:t>, 1 line of code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Here we can see how easy</a:t>
            </a:r>
            <a:r>
              <a:rPr lang="en-US" sz="1200" b="0" i="0" kern="1200" baseline="0" dirty="0" smtClean="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smtClean="0">
                <a:solidFill>
                  <a:schemeClr val="tx1"/>
                </a:solidFill>
                <a:effectLst/>
                <a:latin typeface="+mn-lt"/>
                <a:ea typeface="ＭＳ Ｐゴシック" charset="0"/>
                <a:cs typeface="ＭＳ Ｐゴシック" charset="0"/>
              </a:rPr>
              <a:t>string.Format</a:t>
            </a:r>
            <a:r>
              <a:rPr lang="en-US" sz="1200" b="0" i="0" kern="1200" baseline="0" dirty="0" smtClean="0">
                <a:solidFill>
                  <a:schemeClr val="tx1"/>
                </a:solidFill>
                <a:effectLst/>
                <a:latin typeface="+mn-lt"/>
                <a:ea typeface="ＭＳ Ｐゴシック" charset="0"/>
                <a:cs typeface="ＭＳ Ｐゴシック" charset="0"/>
              </a:rPr>
              <a:t>, using </a:t>
            </a:r>
            <a:r>
              <a:rPr lang="en-US" sz="1200" b="0" i="0" kern="1200" baseline="0" dirty="0" err="1" smtClean="0">
                <a:solidFill>
                  <a:schemeClr val="tx1"/>
                </a:solidFill>
                <a:effectLst/>
                <a:latin typeface="+mn-lt"/>
                <a:ea typeface="ＭＳ Ｐゴシック" charset="0"/>
                <a:cs typeface="ＭＳ Ｐゴシック" charset="0"/>
              </a:rPr>
              <a:t>args</a:t>
            </a:r>
            <a:r>
              <a:rPr lang="en-US" sz="1200" b="0" i="0" kern="1200" baseline="0" dirty="0" smtClean="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In fact we can make this call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/Await by just adding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 to the delegate!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a:t>
            </a:r>
            <a:r>
              <a:rPr lang="en-US" sz="1200" b="0" i="0" kern="1200" dirty="0" err="1" smtClean="0">
                <a:solidFill>
                  <a:schemeClr val="tx1"/>
                </a:solidFill>
                <a:effectLst/>
                <a:latin typeface="+mn-lt"/>
                <a:ea typeface="ＭＳ Ｐゴシック" charset="0"/>
                <a:cs typeface="ＭＳ Ｐゴシック" charset="0"/>
              </a:rPr>
              <a:t>async</a:t>
            </a:r>
            <a:r>
              <a:rPr lang="en-US" sz="1200" b="0" i="0" kern="1200" dirty="0" smtClean="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bit about why you would choose Xamarin as your development platform.</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Take</a:t>
            </a:r>
            <a:r>
              <a:rPr lang="en-US" baseline="0" dirty="0" smtClean="0"/>
              <a:t> advantage of everything great about C# and now write code that can be shared across all platforms</a:t>
            </a:r>
          </a:p>
          <a:p>
            <a:pPr marL="171450" indent="-171450">
              <a:buFont typeface="Arial" panose="020B0604020202020204" pitchFamily="34" charset="0"/>
              <a:buChar char="•"/>
            </a:pPr>
            <a:r>
              <a:rPr lang="en-US" baseline="0" dirty="0" smtClean="0"/>
              <a:t>iOS</a:t>
            </a:r>
          </a:p>
          <a:p>
            <a:pPr marL="171450" indent="-171450">
              <a:buFont typeface="Arial" panose="020B0604020202020204" pitchFamily="34" charset="0"/>
              <a:buChar char="•"/>
            </a:pPr>
            <a:r>
              <a:rPr lang="en-US" baseline="0" dirty="0" smtClean="0"/>
              <a:t>Android,</a:t>
            </a:r>
          </a:p>
          <a:p>
            <a:pPr marL="171450" indent="-171450">
              <a:buFont typeface="Arial" panose="020B0604020202020204" pitchFamily="34" charset="0"/>
              <a:buChar char="•"/>
            </a:pPr>
            <a:r>
              <a:rPr lang="en-US" baseline="0" dirty="0" smtClean="0"/>
              <a:t>Mac</a:t>
            </a:r>
          </a:p>
          <a:p>
            <a:pPr marL="171450" indent="-171450">
              <a:buFont typeface="Arial" panose="020B0604020202020204" pitchFamily="34" charset="0"/>
              <a:buChar char="•"/>
            </a:pPr>
            <a:r>
              <a:rPr lang="en-US" baseline="0" dirty="0" smtClean="0"/>
              <a:t>Windows (WPF, Store, Phone, ASP.NET,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3794757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Full History of Xamarin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16</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Xamarin offers 100% API coverage</a:t>
            </a:r>
            <a:r>
              <a:rPr lang="en-US" baseline="0" dirty="0" smtClean="0"/>
              <a:t> on iOS and Android</a:t>
            </a:r>
          </a:p>
          <a:p>
            <a:pPr marL="171450" indent="-171450">
              <a:buFont typeface="Arial" panose="020B0604020202020204" pitchFamily="34" charset="0"/>
              <a:buChar char="•"/>
            </a:pPr>
            <a:r>
              <a:rPr lang="en-US" baseline="0" dirty="0" smtClean="0"/>
              <a:t>If you want to do something specific on a platform it is all available</a:t>
            </a:r>
          </a:p>
          <a:p>
            <a:pPr marL="628650" lvl="1" indent="-171450">
              <a:buFont typeface="Arial" panose="020B0604020202020204" pitchFamily="34" charset="0"/>
              <a:buChar char="•"/>
            </a:pPr>
            <a:r>
              <a:rPr lang="en-US" baseline="0" dirty="0" smtClean="0"/>
              <a:t>NFC, </a:t>
            </a:r>
            <a:r>
              <a:rPr lang="en-US" baseline="0" dirty="0" err="1" smtClean="0"/>
              <a:t>iBeacon</a:t>
            </a:r>
            <a:r>
              <a:rPr lang="en-US" baseline="0" dirty="0" smtClean="0"/>
              <a:t>, </a:t>
            </a:r>
            <a:r>
              <a:rPr lang="en-US" baseline="0" dirty="0" err="1" smtClean="0"/>
              <a:t>WiFi</a:t>
            </a:r>
            <a:r>
              <a:rPr lang="en-US" baseline="0" dirty="0" smtClean="0"/>
              <a:t>, Bluetooth, you name it the API is available</a:t>
            </a:r>
          </a:p>
          <a:p>
            <a:pPr marL="171450" lvl="0" indent="-171450">
              <a:buFont typeface="Arial" panose="020B0604020202020204" pitchFamily="34" charset="0"/>
              <a:buChar char="•"/>
            </a:pPr>
            <a:r>
              <a:rPr lang="en-US" baseline="0" dirty="0" smtClean="0"/>
              <a:t>Xamarin beautiful bindings for every API in Android and iOS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288529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19</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http://praeclarum.org/post/42378027611/icircuit-code-reuse-part-cinq</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a:p>
        </p:txBody>
      </p:sp>
    </p:spTree>
    <p:extLst>
      <p:ext uri="{BB962C8B-B14F-4D97-AF65-F5344CB8AC3E}">
        <p14:creationId xmlns:p14="http://schemas.microsoft.com/office/powerpoint/2010/main" val="364627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state</a:t>
            </a:r>
            <a:r>
              <a:rPr lang="en-US" baseline="0" dirty="0" smtClean="0"/>
              <a:t> of mobile development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Portable Class Libraries are awesome!</a:t>
            </a:r>
            <a:r>
              <a:rPr lang="en-US" sz="1200" b="0" i="0" kern="1200" baseline="0" dirty="0" smtClean="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You can write all of your C# code in one assembly and share across all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Before the Xamarin &amp; Microsoft Partnership PCLs were limited ONLY to Windows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Now add official support to create and use PCLs in Visual Studio and Xamarin </a:t>
            </a:r>
            <a:r>
              <a:rPr lang="en-US" sz="1200" b="0" i="0" kern="1200" baseline="0" dirty="0" err="1" smtClean="0">
                <a:solidFill>
                  <a:schemeClr val="tx1"/>
                </a:solidFill>
                <a:effectLst/>
                <a:latin typeface="+mn-lt"/>
                <a:ea typeface="ＭＳ Ｐゴシック" charset="0"/>
              </a:rPr>
              <a:t>Sudio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Centralize all code how</a:t>
            </a:r>
            <a:r>
              <a:rPr lang="en-US" sz="1200" b="0" i="0" kern="1200" baseline="0" dirty="0" smtClean="0">
                <a:solidFill>
                  <a:schemeClr val="tx1"/>
                </a:solidFill>
                <a:effectLst/>
                <a:latin typeface="+mn-lt"/>
                <a:ea typeface="ＭＳ Ｐゴシック" charset="0"/>
                <a:cs typeface="ＭＳ Ｐゴシック" charset="0"/>
              </a:rPr>
              <a:t> you want it to work and share across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Take advantage of NuGet to create and use libraries to your projects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Easier to Create and Easier to consume in apps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Create small reusable PCLs to share across all of your projects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PCLs have amazing</a:t>
            </a:r>
            <a:r>
              <a:rPr lang="en-US" sz="1200" b="0" i="0" kern="1200" baseline="0" dirty="0" smtClean="0">
                <a:solidFill>
                  <a:schemeClr val="tx1"/>
                </a:solidFill>
                <a:effectLst/>
                <a:latin typeface="+mn-lt"/>
                <a:ea typeface="ＭＳ Ｐゴシック" charset="0"/>
                <a:cs typeface="ＭＳ Ｐゴシック" charset="0"/>
              </a:rPr>
              <a:t> documentation on MSDN already.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As you can see here the 2</a:t>
            </a:r>
            <a:r>
              <a:rPr lang="en-US" sz="1200" b="0" i="0" kern="1200" baseline="30000" dirty="0" smtClean="0">
                <a:solidFill>
                  <a:schemeClr val="tx1"/>
                </a:solidFill>
                <a:effectLst/>
                <a:latin typeface="+mn-lt"/>
                <a:ea typeface="ＭＳ Ｐゴシック" charset="0"/>
              </a:rPr>
              <a:t>nd</a:t>
            </a:r>
            <a:r>
              <a:rPr lang="en-US" sz="1200" b="0" i="0" kern="1200" baseline="0" dirty="0" smtClean="0">
                <a:solidFill>
                  <a:schemeClr val="tx1"/>
                </a:solidFill>
                <a:effectLst/>
                <a:latin typeface="+mn-lt"/>
                <a:ea typeface="ＭＳ Ｐゴシック" charset="0"/>
              </a:rPr>
              <a:t> icon is the “PCL Library” icon which tells you what is available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Remember PCLs are a subset of the .NET library because they are platform independent so not all APIs will be available, for example here: </a:t>
            </a:r>
            <a:r>
              <a:rPr lang="en-US" sz="1200" b="0" i="0" kern="1200" baseline="0" dirty="0" err="1" smtClean="0">
                <a:solidFill>
                  <a:schemeClr val="tx1"/>
                </a:solidFill>
                <a:effectLst/>
                <a:latin typeface="+mn-lt"/>
                <a:ea typeface="ＭＳ Ｐゴシック" charset="0"/>
              </a:rPr>
              <a:t>KeyedByTypeCollection</a:t>
            </a:r>
            <a:r>
              <a:rPr lang="en-US" sz="1200" b="0" i="0" kern="1200" baseline="0" dirty="0" smtClean="0">
                <a:solidFill>
                  <a:schemeClr val="tx1"/>
                </a:solidFill>
                <a:effectLst/>
                <a:latin typeface="+mn-lt"/>
                <a:ea typeface="ＭＳ Ｐゴシック" charset="0"/>
              </a:rPr>
              <a:t>&lt;</a:t>
            </a:r>
            <a:r>
              <a:rPr lang="en-US" sz="1200" b="0" i="0" kern="1200" baseline="0" dirty="0" err="1" smtClean="0">
                <a:solidFill>
                  <a:schemeClr val="tx1"/>
                </a:solidFill>
                <a:effectLst/>
                <a:latin typeface="+mn-lt"/>
                <a:ea typeface="ＭＳ Ｐゴシック" charset="0"/>
              </a:rPr>
              <a:t>TItem</a:t>
            </a:r>
            <a:r>
              <a:rPr lang="en-US" sz="1200" b="0" i="0" kern="1200" baseline="0" dirty="0" smtClean="0">
                <a:solidFill>
                  <a:schemeClr val="tx1"/>
                </a:solidFill>
                <a:effectLst/>
                <a:latin typeface="+mn-lt"/>
                <a:ea typeface="ＭＳ Ｐゴシック" charset="0"/>
              </a:rPr>
              <a:t>&gt; is not available in PCL</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Often a NuGet will fill in the gaps, such as </a:t>
            </a:r>
            <a:r>
              <a:rPr lang="en-US" sz="1200" b="0" i="0" kern="1200" baseline="0" dirty="0" err="1" smtClean="0">
                <a:solidFill>
                  <a:schemeClr val="tx1"/>
                </a:solidFill>
                <a:effectLst/>
                <a:latin typeface="+mn-lt"/>
                <a:ea typeface="ＭＳ Ｐゴシック" charset="0"/>
              </a:rPr>
              <a:t>PCLStorage</a:t>
            </a:r>
            <a:r>
              <a:rPr lang="en-US" sz="1200" b="0" i="0" kern="1200" baseline="0" dirty="0" smtClean="0">
                <a:solidFill>
                  <a:schemeClr val="tx1"/>
                </a:solidFill>
                <a:effectLst/>
                <a:latin typeface="+mn-lt"/>
                <a:ea typeface="ＭＳ Ｐゴシック" charset="0"/>
              </a:rPr>
              <a:t> for </a:t>
            </a:r>
            <a:r>
              <a:rPr lang="en-US" sz="1200" b="0" i="0" kern="1200" baseline="0" dirty="0" err="1" smtClean="0">
                <a:solidFill>
                  <a:schemeClr val="tx1"/>
                </a:solidFill>
                <a:effectLst/>
                <a:latin typeface="+mn-lt"/>
                <a:ea typeface="ＭＳ Ｐゴシック" charset="0"/>
              </a:rPr>
              <a:t>IsolatedStorage</a:t>
            </a:r>
            <a:r>
              <a:rPr lang="en-US" sz="1200" b="0" i="0" kern="1200" baseline="0" dirty="0" smtClean="0">
                <a:solidFill>
                  <a:schemeClr val="tx1"/>
                </a:solidFill>
                <a:effectLst/>
                <a:latin typeface="+mn-lt"/>
                <a:ea typeface="ＭＳ Ｐゴシック" charset="0"/>
              </a:rPr>
              <a:t> across platforms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announcement at the end of 2013:</a:t>
            </a:r>
          </a:p>
          <a:p>
            <a:pPr marL="171450" indent="-171450">
              <a:buFont typeface="Arial" panose="020B0604020202020204" pitchFamily="34" charset="0"/>
              <a:buChar char="•"/>
            </a:pPr>
            <a:r>
              <a:rPr lang="en-US" dirty="0" smtClean="0"/>
              <a:t>Truly Portable Class Libraries</a:t>
            </a:r>
          </a:p>
          <a:p>
            <a:pPr marL="171450" indent="-171450">
              <a:buFont typeface="Arial" panose="020B0604020202020204" pitchFamily="34" charset="0"/>
              <a:buChar char="•"/>
            </a:pPr>
            <a:r>
              <a:rPr lang="en-US" dirty="0" smtClean="0"/>
              <a:t>Support for VS 2013</a:t>
            </a:r>
          </a:p>
          <a:p>
            <a:pPr marL="171450" indent="-171450">
              <a:buFont typeface="Arial" panose="020B0604020202020204" pitchFamily="34" charset="0"/>
              <a:buChar char="•"/>
            </a:pPr>
            <a:r>
              <a:rPr lang="en-US" dirty="0" smtClean="0"/>
              <a:t>Special offers for MSDN Subscribers</a:t>
            </a:r>
          </a:p>
          <a:p>
            <a:pPr marL="171450" indent="-171450">
              <a:buFont typeface="Arial" panose="020B0604020202020204" pitchFamily="34" charset="0"/>
              <a:buChar char="•"/>
            </a:pPr>
            <a:r>
              <a:rPr lang="en-US" dirty="0" smtClean="0"/>
              <a:t>20 City Roadshow!</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a:p>
        </p:txBody>
      </p:sp>
    </p:spTree>
    <p:extLst>
      <p:ext uri="{BB962C8B-B14F-4D97-AF65-F5344CB8AC3E}">
        <p14:creationId xmlns:p14="http://schemas.microsoft.com/office/powerpoint/2010/main" val="3794757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Compiles</a:t>
            </a:r>
            <a:r>
              <a:rPr lang="en-US" baseline="0" dirty="0" smtClean="0"/>
              <a:t> down to APK or IPA that you can distribute anywhere, any store.</a:t>
            </a:r>
          </a:p>
          <a:p>
            <a:pPr marL="171450" indent="-171450">
              <a:buFont typeface="Arial" panose="020B0604020202020204" pitchFamily="34" charset="0"/>
              <a:buChar char="•"/>
            </a:pPr>
            <a:r>
              <a:rPr lang="en-US" baseline="0" dirty="0" smtClean="0"/>
              <a:t>Or even internal enterprise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3646277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offers many products from the</a:t>
            </a:r>
            <a:r>
              <a:rPr lang="en-US" baseline="0" dirty="0" smtClean="0"/>
              <a:t> core </a:t>
            </a:r>
            <a:r>
              <a:rPr lang="en-US" baseline="0" dirty="0" err="1" smtClean="0"/>
              <a:t>Xamarin.iOS</a:t>
            </a:r>
            <a:r>
              <a:rPr lang="en-US" baseline="0" dirty="0" smtClean="0"/>
              <a:t> and </a:t>
            </a:r>
            <a:r>
              <a:rPr lang="en-US" baseline="0" dirty="0" err="1" smtClean="0"/>
              <a:t>Xamarin.Android</a:t>
            </a:r>
            <a:r>
              <a:rPr lang="en-US" baseline="0" dirty="0" smtClean="0"/>
              <a:t> development to tools to speed up development such as the Component Store and .NET Mobility Scanner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 level vies</a:t>
            </a:r>
            <a:r>
              <a:rPr lang="en-US" baseline="0" dirty="0" smtClean="0"/>
              <a:t> of all the products that Xamarin currently offers, let’s take a look deeper.</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Xamarin Studio</a:t>
            </a:r>
          </a:p>
          <a:p>
            <a:pPr marL="171450" indent="-171450">
              <a:buFont typeface="Arial" panose="020B0604020202020204" pitchFamily="34" charset="0"/>
              <a:buChar char="•"/>
            </a:pPr>
            <a:r>
              <a:rPr lang="en-US" dirty="0" smtClean="0"/>
              <a:t>PC</a:t>
            </a:r>
            <a:r>
              <a:rPr lang="en-US" baseline="0" dirty="0" smtClean="0"/>
              <a:t> -&gt; Android</a:t>
            </a:r>
          </a:p>
          <a:p>
            <a:pPr marL="171450" indent="-171450">
              <a:buFont typeface="Arial" panose="020B0604020202020204" pitchFamily="34" charset="0"/>
              <a:buChar char="•"/>
            </a:pPr>
            <a:r>
              <a:rPr lang="en-US" baseline="0" dirty="0" smtClean="0"/>
              <a:t>Mac -&gt; iOS, Android, Mac</a:t>
            </a:r>
          </a:p>
          <a:p>
            <a:pPr marL="0" indent="0">
              <a:buFont typeface="Arial" panose="020B0604020202020204" pitchFamily="34" charset="0"/>
              <a:buNone/>
            </a:pPr>
            <a:r>
              <a:rPr lang="en-US" baseline="0" dirty="0" smtClean="0"/>
              <a:t>Visual Studio: iOS, Android Windows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Additionally Supports Visual Studio 2010,</a:t>
            </a:r>
            <a:r>
              <a:rPr lang="en-US" baseline="0" dirty="0" smtClean="0"/>
              <a:t> 2012, &amp; of course 2013</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Additionally support desktop apps on Windows: WPF, ASP.NET, Silverlight, </a:t>
            </a:r>
            <a:r>
              <a:rPr lang="en-US" baseline="0" dirty="0" err="1" smtClean="0"/>
              <a:t>WinForms</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same Solution &amp; Projects open in BOTH Xamarin Studio and Visual Studio!</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989576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Connect</a:t>
            </a:r>
            <a:r>
              <a:rPr lang="en-US" baseline="0" dirty="0" smtClean="0"/>
              <a:t> to Mac build host for iOS development</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 list of all iOS devices and Simulators to debug 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Shows all Android devices and emulators</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X86, Arm, </a:t>
            </a:r>
            <a:r>
              <a:rPr lang="en-US" baseline="0" dirty="0" err="1" smtClean="0"/>
              <a:t>Genymotion</a:t>
            </a:r>
            <a:r>
              <a:rPr lang="en-US" baseline="0" dirty="0" smtClean="0"/>
              <a:t>..</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Take advantage of all debugging power of VS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9895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Studio is available for Android development</a:t>
            </a:r>
            <a:r>
              <a:rPr lang="en-US" baseline="0" dirty="0" smtClean="0"/>
              <a:t> on the PC. </a:t>
            </a:r>
          </a:p>
          <a:p>
            <a:r>
              <a:rPr lang="en-US" baseline="0" dirty="0" smtClean="0"/>
              <a:t>Xamarin Studio on Mac offers: Android, iOS and Mac development</a:t>
            </a:r>
          </a:p>
          <a:p>
            <a:r>
              <a:rPr lang="en-US" baseline="0" dirty="0" smtClean="0"/>
              <a:t>World Class IDE with great features:</a:t>
            </a:r>
          </a:p>
          <a:p>
            <a:pPr marL="171450" indent="-171450">
              <a:buFont typeface="Arial" panose="020B0604020202020204" pitchFamily="34" charset="0"/>
              <a:buChar char="•"/>
            </a:pPr>
            <a:r>
              <a:rPr lang="en-US" baseline="0" dirty="0" smtClean="0"/>
              <a:t>Code Analysis</a:t>
            </a:r>
          </a:p>
          <a:p>
            <a:pPr marL="171450" indent="-171450">
              <a:buFont typeface="Arial" panose="020B0604020202020204" pitchFamily="34" charset="0"/>
              <a:buChar char="•"/>
            </a:pPr>
            <a:r>
              <a:rPr lang="en-US" baseline="0" dirty="0" smtClean="0"/>
              <a:t>Upload to Test Flight</a:t>
            </a:r>
          </a:p>
          <a:p>
            <a:pPr marL="171450" indent="-171450">
              <a:buFont typeface="Arial" panose="020B0604020202020204" pitchFamily="34" charset="0"/>
              <a:buChar char="•"/>
            </a:pPr>
            <a:r>
              <a:rPr lang="en-US" baseline="0" dirty="0" err="1" smtClean="0"/>
              <a:t>Git</a:t>
            </a:r>
            <a:r>
              <a:rPr lang="en-US" baseline="0" dirty="0" smtClean="0"/>
              <a:t> &amp; Subversion  Integration</a:t>
            </a:r>
          </a:p>
          <a:p>
            <a:pPr marL="171450" indent="-171450">
              <a:buFont typeface="Arial" panose="020B0604020202020204" pitchFamily="34" charset="0"/>
              <a:buChar char="•"/>
            </a:pPr>
            <a:r>
              <a:rPr lang="en-US" baseline="0" dirty="0" smtClean="0"/>
              <a:t>Code Completion</a:t>
            </a:r>
          </a:p>
          <a:p>
            <a:pPr marL="171450" indent="-171450">
              <a:buFont typeface="Arial" panose="020B0604020202020204" pitchFamily="34" charset="0"/>
              <a:buChar char="•"/>
            </a:pPr>
            <a:r>
              <a:rPr lang="en-US" baseline="0" dirty="0" smtClean="0"/>
              <a:t>Code Navigation</a:t>
            </a:r>
          </a:p>
          <a:p>
            <a:pPr marL="0" indent="0">
              <a:buFont typeface="Arial" panose="020B0604020202020204" pitchFamily="34" charset="0"/>
              <a:buNone/>
            </a:pPr>
            <a:r>
              <a:rPr lang="en-US" baseline="0" dirty="0" smtClean="0"/>
              <a:t>Easy transition from Visual Studio</a:t>
            </a:r>
          </a:p>
          <a:p>
            <a:pPr marL="0" indent="0">
              <a:buFont typeface="Arial" panose="020B0604020202020204" pitchFamily="34" charset="0"/>
              <a:buNone/>
            </a:pPr>
            <a:r>
              <a:rPr lang="en-US" baseline="0" dirty="0" smtClean="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2211138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features:</a:t>
            </a:r>
          </a:p>
          <a:p>
            <a:pPr marL="171450" indent="-171450">
              <a:buFont typeface="Arial" panose="020B0604020202020204" pitchFamily="34" charset="0"/>
              <a:buChar char="•"/>
            </a:pPr>
            <a:r>
              <a:rPr lang="en-US" dirty="0" smtClean="0"/>
              <a:t>View</a:t>
            </a:r>
            <a:r>
              <a:rPr lang="en-US" baseline="0" dirty="0" smtClean="0"/>
              <a:t> different Themes</a:t>
            </a:r>
          </a:p>
          <a:p>
            <a:pPr marL="171450" indent="-171450">
              <a:buFont typeface="Arial" panose="020B0604020202020204" pitchFamily="34" charset="0"/>
              <a:buChar char="•"/>
            </a:pPr>
            <a:r>
              <a:rPr lang="en-US" baseline="0" dirty="0" smtClean="0"/>
              <a:t>View different device sizes</a:t>
            </a:r>
          </a:p>
          <a:p>
            <a:pPr marL="171450" indent="-171450">
              <a:buFont typeface="Arial" panose="020B0604020202020204" pitchFamily="34" charset="0"/>
              <a:buChar char="•"/>
            </a:pPr>
            <a:r>
              <a:rPr lang="en-US" baseline="0" dirty="0" smtClean="0"/>
              <a:t>Multi-view editing!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284605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973431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Add high quality pre-built app components directly from Visual Studio.  </a:t>
            </a:r>
          </a:p>
          <a:p>
            <a:pPr marL="457200" indent="-45720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Includes dozens of beautiful UI controls and web services – adding a theme or a 3</a:t>
            </a:r>
            <a:r>
              <a:rPr lang="en-US" sz="1200" baseline="30000" dirty="0" smtClean="0">
                <a:solidFill>
                  <a:schemeClr val="tx1">
                    <a:lumMod val="75000"/>
                    <a:lumOff val="25000"/>
                  </a:schemeClr>
                </a:solidFill>
                <a:latin typeface="Myriad Pro"/>
                <a:cs typeface="Myriad Pro"/>
              </a:rPr>
              <a:t>rd</a:t>
            </a:r>
            <a:r>
              <a:rPr lang="en-US" sz="1200" dirty="0" smtClean="0">
                <a:solidFill>
                  <a:schemeClr val="tx1">
                    <a:lumMod val="75000"/>
                    <a:lumOff val="25000"/>
                  </a:schemeClr>
                </a:solidFill>
                <a:latin typeface="Myriad Pro"/>
                <a:cs typeface="Myriad Pro"/>
              </a:rPr>
              <a:t> party library is just a few clicks away</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Complements existing .NET </a:t>
            </a:r>
            <a:r>
              <a:rPr lang="en-US" sz="1200" dirty="0" err="1" smtClean="0">
                <a:solidFill>
                  <a:schemeClr val="tx1">
                    <a:lumMod val="75000"/>
                    <a:lumOff val="25000"/>
                  </a:schemeClr>
                </a:solidFill>
                <a:latin typeface="Myriad Pro"/>
                <a:cs typeface="Myriad Pro"/>
              </a:rPr>
              <a:t>NuGet</a:t>
            </a:r>
            <a:r>
              <a:rPr lang="en-US" sz="1200" dirty="0" smtClean="0">
                <a:solidFill>
                  <a:schemeClr val="tx1">
                    <a:lumMod val="75000"/>
                    <a:lumOff val="25000"/>
                  </a:schemeClr>
                </a:solidFill>
                <a:latin typeface="Myriad Pro"/>
                <a:cs typeface="Myriad Pro"/>
              </a:rPr>
              <a:t> ecosystem</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Differentiator:  focus on UI controls and themes – we are making developers better designers across all platforms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3145631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Generates</a:t>
            </a:r>
            <a:r>
              <a:rPr lang="en-US" baseline="0" dirty="0" smtClean="0"/>
              <a:t> a full report of all method calls to determine compatibility with </a:t>
            </a:r>
            <a:r>
              <a:rPr lang="en-US" baseline="0" dirty="0" err="1" smtClean="0"/>
              <a:t>Xamarin.Android</a:t>
            </a:r>
            <a:r>
              <a:rPr lang="en-US" baseline="0" dirty="0" smtClean="0"/>
              <a:t>, </a:t>
            </a:r>
            <a:r>
              <a:rPr lang="en-US" baseline="0" dirty="0" err="1" smtClean="0"/>
              <a:t>Xamarin.iOS</a:t>
            </a:r>
            <a:r>
              <a:rPr lang="en-US" baseline="0" dirty="0" smtClean="0"/>
              <a:t>, Windows Phone, and Windows 8.</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3145631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source apps, you can download and get started with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a:p>
        </p:txBody>
      </p:sp>
    </p:spTree>
    <p:extLst>
      <p:ext uri="{BB962C8B-B14F-4D97-AF65-F5344CB8AC3E}">
        <p14:creationId xmlns:p14="http://schemas.microsoft.com/office/powerpoint/2010/main" val="4077144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ＭＳ Ｐゴシック" charset="0"/>
                <a:cs typeface="ＭＳ Ｐゴシック" charset="0"/>
              </a:rPr>
              <a:t>Technical Details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Take advantage of the latest cross-platform UI and mobile architecture best practices, including:</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iPhone, Android, and Windows native user interfaces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Uses MVVM, shares view-models across platforms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SQLite data store with a .NET-based SQLite ORM on all platforms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Ability to hook up to your enterprise backend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3612185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time if so desired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38</a:t>
            </a:fld>
            <a:endParaRPr lang="en-US"/>
          </a:p>
        </p:txBody>
      </p:sp>
    </p:spTree>
    <p:extLst>
      <p:ext uri="{BB962C8B-B14F-4D97-AF65-F5344CB8AC3E}">
        <p14:creationId xmlns:p14="http://schemas.microsoft.com/office/powerpoint/2010/main" val="1153147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a:t>
            </a:r>
            <a:r>
              <a:rPr lang="en-US" baseline="0" dirty="0" smtClean="0"/>
              <a:t>Resources that might be interesting for your group. Includes: Evolve, Test Flight, Case studies, and Xamarin University.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39</a:t>
            </a:fld>
            <a:endParaRPr lang="en-US"/>
          </a:p>
        </p:txBody>
      </p:sp>
    </p:spTree>
    <p:extLst>
      <p:ext uri="{BB962C8B-B14F-4D97-AF65-F5344CB8AC3E}">
        <p14:creationId xmlns:p14="http://schemas.microsoft.com/office/powerpoint/2010/main" val="190618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u="none" kern="1200" dirty="0" smtClean="0">
                <a:solidFill>
                  <a:schemeClr val="tx1"/>
                </a:solidFill>
                <a:latin typeface="+mn-lt"/>
                <a:ea typeface="ＭＳ Ｐゴシック" charset="0"/>
                <a:cs typeface="ＭＳ Ｐゴシック" charset="0"/>
              </a:rPr>
              <a:t>First</a:t>
            </a:r>
            <a:r>
              <a:rPr lang="en-US" sz="1200" u="none" kern="1200" baseline="0" dirty="0" smtClean="0">
                <a:solidFill>
                  <a:schemeClr val="tx1"/>
                </a:solidFill>
                <a:latin typeface="+mn-lt"/>
                <a:ea typeface="ＭＳ Ｐゴシック" charset="0"/>
                <a:cs typeface="ＭＳ Ｐゴシック" charset="0"/>
              </a:rPr>
              <a:t> conference! Huge success</a:t>
            </a:r>
          </a:p>
          <a:p>
            <a:pPr marL="171450" indent="-171450">
              <a:buFont typeface="Arial" panose="020B0604020202020204" pitchFamily="34" charset="0"/>
              <a:buChar char="•"/>
            </a:pPr>
            <a:r>
              <a:rPr lang="en-US" sz="1200" u="none" kern="1200" baseline="0" dirty="0" smtClean="0">
                <a:solidFill>
                  <a:schemeClr val="tx1"/>
                </a:solidFill>
                <a:latin typeface="+mn-lt"/>
                <a:ea typeface="ＭＳ Ｐゴシック" charset="0"/>
                <a:cs typeface="ＭＳ Ｐゴシック" charset="0"/>
              </a:rPr>
              <a:t>All sessions and highlights are available to stream online!</a:t>
            </a:r>
          </a:p>
          <a:p>
            <a:pPr marL="171450" indent="-171450">
              <a:buFont typeface="Arial" panose="020B0604020202020204" pitchFamily="34" charset="0"/>
              <a:buChar char="•"/>
            </a:pPr>
            <a:r>
              <a:rPr lang="en-US" sz="1200" u="none" kern="1200" baseline="0" dirty="0" smtClean="0">
                <a:solidFill>
                  <a:schemeClr val="tx1"/>
                </a:solidFill>
                <a:latin typeface="+mn-lt"/>
                <a:ea typeface="ＭＳ Ｐゴシック" charset="0"/>
                <a:cs typeface="ＭＳ Ｐゴシック" charset="0"/>
              </a:rPr>
              <a:t>Great resources</a:t>
            </a:r>
            <a:endParaRPr lang="en-US" sz="1200" u="none"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40</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Save the date now available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41</a:t>
            </a:fld>
            <a:endParaRPr lang="en-US"/>
          </a:p>
        </p:txBody>
      </p:sp>
    </p:spTree>
    <p:extLst>
      <p:ext uri="{BB962C8B-B14F-4D97-AF65-F5344CB8AC3E}">
        <p14:creationId xmlns:p14="http://schemas.microsoft.com/office/powerpoint/2010/main" val="140980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ＭＳ Ｐゴシック" charset="0"/>
              </a:rPr>
              <a:t>App Explorer - uses one reference device, and runs through all the screens and execution paths.  If it dead ends, it starts over.  Good for a quick overview of app, but not a replacement for hand-crafted tests.</a:t>
            </a:r>
          </a:p>
          <a:p>
            <a:endParaRPr lang="en-US" sz="1200" kern="1200" dirty="0" smtClean="0">
              <a:solidFill>
                <a:schemeClr val="tx1"/>
              </a:solidFill>
              <a:latin typeface="+mn-lt"/>
              <a:ea typeface="ＭＳ Ｐゴシック" charset="0"/>
              <a:cs typeface="ＭＳ Ｐゴシック" charset="0"/>
            </a:endParaRPr>
          </a:p>
          <a:p>
            <a:r>
              <a:rPr lang="en-US" sz="1200" b="1" kern="1200" dirty="0" smtClean="0">
                <a:solidFill>
                  <a:schemeClr val="tx1"/>
                </a:solidFill>
                <a:latin typeface="+mn-lt"/>
                <a:ea typeface="ＭＳ Ｐゴシック" charset="0"/>
                <a:cs typeface="ＭＳ Ｐゴシック" charset="0"/>
              </a:rPr>
              <a:t>Statistics </a:t>
            </a:r>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OS Versions, </a:t>
            </a:r>
          </a:p>
          <a:p>
            <a:r>
              <a:rPr lang="en-US" sz="1200" kern="1200" dirty="0" smtClean="0">
                <a:solidFill>
                  <a:schemeClr val="tx1"/>
                </a:solidFill>
                <a:latin typeface="+mn-lt"/>
                <a:ea typeface="ＭＳ Ｐゴシック" charset="0"/>
                <a:cs typeface="ＭＳ Ｐゴシック" charset="0"/>
              </a:rPr>
              <a:t>Devices (sorted by device market share - you can prioritize </a:t>
            </a:r>
          </a:p>
          <a:p>
            <a:r>
              <a:rPr lang="en-US" sz="1200" kern="1200" dirty="0" err="1" smtClean="0">
                <a:solidFill>
                  <a:schemeClr val="tx1"/>
                </a:solidFill>
                <a:latin typeface="+mn-lt"/>
                <a:ea typeface="ＭＳ Ｐゴシック" charset="0"/>
                <a:cs typeface="ＭＳ Ｐゴシック" charset="0"/>
              </a:rPr>
              <a:t>Crashs</a:t>
            </a:r>
            <a:r>
              <a:rPr lang="en-US" sz="1200" kern="1200" dirty="0" smtClean="0">
                <a:solidFill>
                  <a:schemeClr val="tx1"/>
                </a:solidFill>
                <a:latin typeface="+mn-lt"/>
                <a:ea typeface="ＭＳ Ｐゴシック" charset="0"/>
                <a:cs typeface="ＭＳ Ｐゴシック" charset="0"/>
              </a:rPr>
              <a:t> vs. Unique crashes</a:t>
            </a:r>
          </a:p>
          <a:p>
            <a:r>
              <a:rPr lang="en-US" sz="1200" kern="1200" dirty="0" smtClean="0">
                <a:solidFill>
                  <a:schemeClr val="tx1"/>
                </a:solidFill>
                <a:latin typeface="+mn-lt"/>
                <a:ea typeface="ＭＳ Ｐゴシック" charset="0"/>
                <a:cs typeface="ＭＳ Ｐゴシック" charset="0"/>
              </a:rPr>
              <a:t># of gestures performed</a:t>
            </a:r>
          </a:p>
          <a:p>
            <a:r>
              <a:rPr lang="en-US" sz="1200" kern="1200" dirty="0" smtClean="0">
                <a:solidFill>
                  <a:schemeClr val="tx1"/>
                </a:solidFill>
                <a:latin typeface="+mn-lt"/>
                <a:ea typeface="ＭＳ Ｐゴシック" charset="0"/>
                <a:cs typeface="ＭＳ Ｐゴシック" charset="0"/>
              </a:rPr>
              <a:t>Total device time</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Yammer</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Left hand window this the tests executed (step by step).  On the right hand side you see the devices that the tests were run on.  As you scroll through each step, you can see on the right hand side.  Drill down on a specific device to see more details.</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Types of output</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 Visual Test Results (from screenshots) - "I've never seen my app run on a Kindle Fire - it looks terrible"</a:t>
            </a:r>
          </a:p>
          <a:p>
            <a:r>
              <a:rPr lang="en-US" sz="1200" kern="1200" dirty="0" smtClean="0">
                <a:solidFill>
                  <a:schemeClr val="tx1"/>
                </a:solidFill>
                <a:latin typeface="+mn-lt"/>
                <a:ea typeface="ＭＳ Ｐゴシック" charset="0"/>
                <a:cs typeface="ＭＳ Ｐゴシック" charset="0"/>
              </a:rPr>
              <a:t>- Stack Trace and full device log</a:t>
            </a:r>
          </a:p>
          <a:p>
            <a:r>
              <a:rPr lang="en-US" sz="1200" kern="1200" dirty="0" smtClean="0">
                <a:solidFill>
                  <a:schemeClr val="tx1"/>
                </a:solidFill>
                <a:latin typeface="+mn-lt"/>
                <a:ea typeface="ＭＳ Ｐゴシック" charset="0"/>
                <a:cs typeface="ＭＳ Ｐゴシック" charset="0"/>
              </a:rPr>
              <a:t>- Performance Data</a:t>
            </a:r>
          </a:p>
          <a:p>
            <a:r>
              <a:rPr lang="en-US" sz="1200" kern="1200" dirty="0" smtClean="0">
                <a:solidFill>
                  <a:schemeClr val="tx1"/>
                </a:solidFill>
                <a:latin typeface="+mn-lt"/>
                <a:ea typeface="ＭＳ Ｐゴシック" charset="0"/>
                <a:cs typeface="ＭＳ Ｐゴシック" charset="0"/>
              </a:rPr>
              <a:t>  - Peak memory usage - show's memory usage at each step of the app</a:t>
            </a:r>
          </a:p>
          <a:p>
            <a:r>
              <a:rPr lang="en-US" sz="1200" kern="1200" dirty="0" smtClean="0">
                <a:solidFill>
                  <a:schemeClr val="tx1"/>
                </a:solidFill>
                <a:latin typeface="+mn-lt"/>
                <a:ea typeface="ＭＳ Ｐゴシック" charset="0"/>
                <a:cs typeface="ＭＳ Ｐゴシック" charset="0"/>
              </a:rPr>
              <a:t>  - App Size</a:t>
            </a:r>
          </a:p>
          <a:p>
            <a:r>
              <a:rPr lang="en-US" sz="1200" kern="1200" dirty="0" smtClean="0">
                <a:solidFill>
                  <a:schemeClr val="tx1"/>
                </a:solidFill>
                <a:latin typeface="+mn-lt"/>
                <a:ea typeface="ＭＳ Ｐゴシック" charset="0"/>
                <a:cs typeface="ＭＳ Ｐゴシック" charset="0"/>
              </a:rPr>
              <a:t>  - Responsiveness - how long does it take the UI thread to respond.  Measured in milliseconds, and roughly equates to FPS.  </a:t>
            </a:r>
          </a:p>
          <a:p>
            <a:endParaRPr lang="en-US" sz="1200" kern="1200" dirty="0" smtClean="0">
              <a:solidFill>
                <a:schemeClr val="tx1"/>
              </a:solidFill>
              <a:latin typeface="+mn-lt"/>
              <a:ea typeface="ＭＳ Ｐゴシック" charset="0"/>
              <a:cs typeface="ＭＳ Ｐゴシック" charset="0"/>
            </a:endParaRPr>
          </a:p>
          <a:p>
            <a:endParaRPr lang="en-US" dirty="0" smtClean="0"/>
          </a:p>
          <a:p>
            <a:endParaRPr lang="en-US" sz="1200"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42</a:t>
            </a:fld>
            <a:endParaRPr lang="en-US"/>
          </a:p>
        </p:txBody>
      </p:sp>
    </p:spTree>
    <p:extLst>
      <p:ext uri="{BB962C8B-B14F-4D97-AF65-F5344CB8AC3E}">
        <p14:creationId xmlns:p14="http://schemas.microsoft.com/office/powerpoint/2010/main" val="2006976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43</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12" charset="-128"/>
                <a:cs typeface="ＭＳ Ｐゴシック" charset="0"/>
              </a:rPr>
              <a:t>A consumer music streaming company founded by the guys who founded Skype, 18 million tracks. Millions and millions of users in 17 countries. When we talked to them 3 years ago, they had a problem: three codebases on three platforms, the same app implemented 3 times for iOS, Android and Windows. When they wanted to add a new feature, they had to do it 3x. Now their apps are built on Xamarin and they are sharing &gt;50,000 lines of code on each device, and delivering a gorgeous user experience</a:t>
            </a:r>
            <a:endParaRPr lang="en-US" dirty="0" smtClean="0">
              <a:latin typeface="Calibri"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44</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12" charset="-128"/>
                <a:cs typeface="ＭＳ Ｐゴシック" charset="0"/>
              </a:rPr>
              <a:t>A consumer music streaming company founded by the guys who founded Skype, 18 million tracks. Millions and millions of users in 17 countries. When we talked to them 3 years ago, they had a problem: three codebases on three platforms, the same app implemented 3 times for iOS, Android and Windows. When they wanted to add a new feature, they had to do it 3x. Now their apps are built on Xamarin and they are sharing &gt;50,000 lines of code on each device, and delivering a gorgeous user experience</a:t>
            </a:r>
            <a:endParaRPr lang="en-US" dirty="0" smtClean="0">
              <a:latin typeface="Calibri"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Rdio</a:t>
            </a:r>
            <a:r>
              <a:rPr lang="en-US" dirty="0" smtClean="0"/>
              <a:t> is "the best looking and best implemented of all three mobile</a:t>
            </a:r>
          </a:p>
          <a:p>
            <a:r>
              <a:rPr lang="en-US" dirty="0" smtClean="0"/>
              <a:t>music apps"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46</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47</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48</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49</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50</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Xamarin University</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ＭＳ Ｐゴシック" charset="0"/>
                <a:cs typeface="ＭＳ Ｐゴシック" charset="0"/>
              </a:rPr>
              <a:t>Learn to build native iOS, Android, and Windows apps with C# in just 30 days.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51</a:t>
            </a:fld>
            <a:endParaRPr lang="en-US"/>
          </a:p>
        </p:txBody>
      </p:sp>
    </p:spTree>
    <p:extLst>
      <p:ext uri="{BB962C8B-B14F-4D97-AF65-F5344CB8AC3E}">
        <p14:creationId xmlns:p14="http://schemas.microsoft.com/office/powerpoint/2010/main" val="3632739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Certification</a:t>
            </a:r>
            <a:r>
              <a:rPr lang="en-US" baseline="0" dirty="0" smtClean="0"/>
              <a:t> is held online during Xamarin University and also at Evolve Conference.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52</a:t>
            </a:fld>
            <a:endParaRPr lang="en-US"/>
          </a:p>
        </p:txBody>
      </p:sp>
    </p:spTree>
    <p:extLst>
      <p:ext uri="{BB962C8B-B14F-4D97-AF65-F5344CB8AC3E}">
        <p14:creationId xmlns:p14="http://schemas.microsoft.com/office/powerpoint/2010/main" val="157713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 bit about C# and why it is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Statically typed so you avoid a pitfall of errors that afflict other languages.</a:t>
            </a:r>
            <a:endParaRPr lang="en-US" sz="1200" b="0" i="0" kern="1200" dirty="0" smtClean="0">
              <a:solidFill>
                <a:schemeClr val="tx1"/>
              </a:solidFill>
              <a:effectLst/>
              <a:latin typeface="+mn-lt"/>
              <a:ea typeface="ＭＳ Ｐゴシック" charset="0"/>
              <a:cs typeface="ＭＳ Ｐゴシック"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Use LINQ in your Xamarin projects to query, filter and select data from in-memory arrays, or from databases such as SQLite.</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rPr>
              <a:t>Parsing</a:t>
            </a:r>
            <a:r>
              <a:rPr lang="en-US" sz="1200" b="0" i="0" kern="1200" baseline="0" dirty="0" smtClean="0">
                <a:solidFill>
                  <a:schemeClr val="tx1"/>
                </a:solidFill>
                <a:effectLst/>
                <a:latin typeface="+mn-lt"/>
                <a:ea typeface="ＭＳ Ｐゴシック" charset="0"/>
              </a:rPr>
              <a:t> XML is easy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Setting up event handling is a breeze</a:t>
            </a:r>
          </a:p>
          <a:p>
            <a:pPr marL="171450" indent="-171450">
              <a:buFont typeface="Arial" panose="020B0604020202020204" pitchFamily="34" charset="0"/>
              <a:buChar char="•"/>
            </a:pPr>
            <a:r>
              <a:rPr lang="en-US" sz="1200" b="0" i="0" kern="1200" baseline="0" dirty="0" err="1" smtClean="0">
                <a:solidFill>
                  <a:schemeClr val="tx1"/>
                </a:solidFill>
                <a:effectLst/>
                <a:latin typeface="+mn-lt"/>
                <a:ea typeface="ＭＳ Ｐゴシック" charset="0"/>
              </a:rPr>
              <a:t>Intellisense</a:t>
            </a:r>
            <a:r>
              <a:rPr lang="en-US" sz="1200" b="0" i="0" kern="1200" baseline="0" dirty="0" smtClean="0">
                <a:solidFill>
                  <a:schemeClr val="tx1"/>
                </a:solidFill>
                <a:effectLst/>
                <a:latin typeface="+mn-lt"/>
                <a:ea typeface="ＭＳ Ｐゴシック" charset="0"/>
              </a:rPr>
              <a:t>, lambdas, etc. are all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8</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Use your favorite libraries like Json.NET!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is an example of creating an attributed string.</a:t>
            </a:r>
          </a:p>
          <a:p>
            <a:pPr marL="171450" indent="-171450">
              <a:buFont typeface="Arial" panose="020B0604020202020204" pitchFamily="34" charset="0"/>
              <a:buChar char="•"/>
            </a:pPr>
            <a:r>
              <a:rPr lang="en-US" dirty="0" smtClean="0"/>
              <a:t>Take advantage</a:t>
            </a:r>
            <a:r>
              <a:rPr lang="en-US" baseline="0" dirty="0" smtClean="0"/>
              <a:t> of C# features and set properties easily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3326816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75082" y="286893"/>
            <a:ext cx="1548084" cy="1548084"/>
          </a:xfrm>
          <a:prstGeom prst="rect">
            <a:avLst/>
          </a:prstGeom>
        </p:spPr>
        <p:style>
          <a:lnRef idx="2">
            <a:schemeClr val="accent1"/>
          </a:lnRef>
          <a:fillRef idx="1">
            <a:schemeClr val="lt1"/>
          </a:fillRef>
          <a:effectRef idx="0">
            <a:schemeClr val="accent1"/>
          </a:effectRef>
          <a:fontRef idx="none"/>
        </p:style>
        <p:txBody>
          <a:bodyPr vert="horz"/>
          <a:lstStyle>
            <a:lvl1pPr marL="0" indent="0" algn="ctr">
              <a:buNone/>
              <a:defRPr sz="2000">
                <a:latin typeface="Source Sans Pro"/>
              </a:defRPr>
            </a:lvl1pPr>
          </a:lstStyle>
          <a:p>
            <a:pPr lvl="0"/>
            <a:r>
              <a:rPr lang="en-US" noProof="0" smtClean="0"/>
              <a:t>Drag picture to placeholder or click icon to add</a:t>
            </a:r>
            <a:endParaRPr lang="en-US" noProof="0" dirty="0"/>
          </a:p>
        </p:txBody>
      </p:sp>
      <p:sp>
        <p:nvSpPr>
          <p:cNvPr id="10" name="Text Placeholder 9"/>
          <p:cNvSpPr>
            <a:spLocks noGrp="1"/>
          </p:cNvSpPr>
          <p:nvPr>
            <p:ph type="body" sz="quarter" idx="11"/>
          </p:nvPr>
        </p:nvSpPr>
        <p:spPr>
          <a:xfrm>
            <a:off x="179399" y="1964854"/>
            <a:ext cx="2635779" cy="497945"/>
          </a:xfrm>
          <a:prstGeom prst="rect">
            <a:avLst/>
          </a:prstGeom>
        </p:spPr>
        <p:txBody>
          <a:bodyPr vert="horz"/>
          <a:lstStyle>
            <a:lvl1pPr marL="0" indent="0">
              <a:buNone/>
              <a:defRPr sz="1800" b="1" i="0" baseline="0">
                <a:solidFill>
                  <a:schemeClr val="tx2">
                    <a:lumMod val="50000"/>
                  </a:schemeClr>
                </a:solidFill>
                <a:latin typeface="Calibri"/>
                <a:cs typeface="Calibri"/>
              </a:defRPr>
            </a:lvl1pPr>
          </a:lstStyle>
          <a:p>
            <a:pPr lvl="0"/>
            <a:r>
              <a:rPr lang="en-US" dirty="0" smtClean="0"/>
              <a:t>Click to edit Master text styles</a:t>
            </a:r>
          </a:p>
        </p:txBody>
      </p:sp>
      <p:sp>
        <p:nvSpPr>
          <p:cNvPr id="12" name="Text Placeholder 11"/>
          <p:cNvSpPr>
            <a:spLocks noGrp="1"/>
          </p:cNvSpPr>
          <p:nvPr>
            <p:ph type="body" sz="quarter" idx="12"/>
          </p:nvPr>
        </p:nvSpPr>
        <p:spPr>
          <a:xfrm>
            <a:off x="157694" y="2304579"/>
            <a:ext cx="2636838" cy="485775"/>
          </a:xfrm>
          <a:prstGeom prst="rect">
            <a:avLst/>
          </a:prstGeom>
        </p:spPr>
        <p:txBody>
          <a:bodyPr vert="horz"/>
          <a:lstStyle>
            <a:lvl1pPr marL="0" indent="0">
              <a:buNone/>
              <a:defRPr sz="1400" baseline="0">
                <a:solidFill>
                  <a:schemeClr val="tx2">
                    <a:lumMod val="60000"/>
                    <a:lumOff val="40000"/>
                  </a:schemeClr>
                </a:solidFill>
                <a:latin typeface="Calibri"/>
                <a:cs typeface="Calibri"/>
              </a:defRPr>
            </a:lvl1pPr>
            <a:lvl2pPr>
              <a:defRPr>
                <a:latin typeface="Calibri"/>
                <a:cs typeface="Calibri"/>
              </a:defRPr>
            </a:lvl2pPr>
          </a:lstStyle>
          <a:p>
            <a:pPr lvl="0"/>
            <a:r>
              <a:rPr lang="en-US" dirty="0" smtClean="0"/>
              <a:t>Click to edit Master text styles</a:t>
            </a:r>
          </a:p>
          <a:p>
            <a:pPr lvl="1"/>
            <a:r>
              <a:rPr lang="en-US" dirty="0" smtClean="0"/>
              <a:t>Second level</a:t>
            </a:r>
          </a:p>
        </p:txBody>
      </p:sp>
      <p:sp>
        <p:nvSpPr>
          <p:cNvPr id="14" name="Text Placeholder 13"/>
          <p:cNvSpPr>
            <a:spLocks noGrp="1"/>
          </p:cNvSpPr>
          <p:nvPr>
            <p:ph type="body" sz="quarter" idx="13"/>
          </p:nvPr>
        </p:nvSpPr>
        <p:spPr>
          <a:xfrm>
            <a:off x="157694" y="2806689"/>
            <a:ext cx="2445808" cy="444476"/>
          </a:xfrm>
          <a:prstGeom prst="rect">
            <a:avLst/>
          </a:prstGeom>
        </p:spPr>
        <p:txBody>
          <a:bodyPr vert="horz"/>
          <a:lstStyle>
            <a:lvl1pPr marL="0" indent="0">
              <a:buNone/>
              <a:defRPr sz="1200">
                <a:solidFill>
                  <a:schemeClr val="bg1">
                    <a:lumMod val="50000"/>
                  </a:schemeClr>
                </a:solidFill>
                <a:latin typeface="Calibri"/>
                <a:cs typeface="Calibri"/>
              </a:defRPr>
            </a:lvl1pPr>
          </a:lstStyle>
          <a:p>
            <a:pPr lvl="0"/>
            <a:r>
              <a:rPr lang="en-US" dirty="0" smtClean="0"/>
              <a:t>Click to edit Master text styles</a:t>
            </a:r>
          </a:p>
        </p:txBody>
      </p:sp>
      <p:sp>
        <p:nvSpPr>
          <p:cNvPr id="3" name="Title 2"/>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472322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ints and Circle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Oval 6"/>
          <p:cNvSpPr/>
          <p:nvPr userDrawn="1"/>
        </p:nvSpPr>
        <p:spPr>
          <a:xfrm>
            <a:off x="5803900" y="2563813"/>
            <a:ext cx="1825625" cy="1825625"/>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a:p>
        </p:txBody>
      </p:sp>
      <p:sp>
        <p:nvSpPr>
          <p:cNvPr id="8" name="Oval 7"/>
          <p:cNvSpPr/>
          <p:nvPr userDrawn="1"/>
        </p:nvSpPr>
        <p:spPr>
          <a:xfrm>
            <a:off x="3660775" y="2560638"/>
            <a:ext cx="1825625" cy="1824037"/>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a:p>
        </p:txBody>
      </p:sp>
      <p:sp>
        <p:nvSpPr>
          <p:cNvPr id="10" name="Oval 9"/>
          <p:cNvSpPr/>
          <p:nvPr userDrawn="1"/>
        </p:nvSpPr>
        <p:spPr>
          <a:xfrm>
            <a:off x="1517650" y="2563813"/>
            <a:ext cx="1825625" cy="1825625"/>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457200" y="566197"/>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styles</a:t>
            </a:r>
          </a:p>
        </p:txBody>
      </p:sp>
      <p:sp>
        <p:nvSpPr>
          <p:cNvPr id="19" name="Picture Placeholder 18"/>
          <p:cNvSpPr>
            <a:spLocks noGrp="1"/>
          </p:cNvSpPr>
          <p:nvPr>
            <p:ph type="pic" sz="quarter" idx="11"/>
          </p:nvPr>
        </p:nvSpPr>
        <p:spPr>
          <a:xfrm>
            <a:off x="1746250" y="2808288"/>
            <a:ext cx="1404938" cy="1392237"/>
          </a:xfrm>
          <a:prstGeom prst="rect">
            <a:avLst/>
          </a:prstGeom>
        </p:spPr>
        <p:txBody>
          <a:bodyPr vert="horz"/>
          <a:lstStyle/>
          <a:p>
            <a:pPr lvl="0"/>
            <a:r>
              <a:rPr lang="en-US" noProof="0" smtClean="0"/>
              <a:t>Drag picture to placeholder or click icon to add</a:t>
            </a:r>
            <a:endParaRPr lang="en-US" noProof="0" dirty="0"/>
          </a:p>
        </p:txBody>
      </p:sp>
      <p:sp>
        <p:nvSpPr>
          <p:cNvPr id="20" name="Picture Placeholder 18"/>
          <p:cNvSpPr>
            <a:spLocks noGrp="1"/>
          </p:cNvSpPr>
          <p:nvPr>
            <p:ph type="pic" sz="quarter" idx="12"/>
          </p:nvPr>
        </p:nvSpPr>
        <p:spPr>
          <a:xfrm>
            <a:off x="3877051" y="2801924"/>
            <a:ext cx="1404938" cy="1392237"/>
          </a:xfrm>
          <a:prstGeom prst="rect">
            <a:avLst/>
          </a:prstGeom>
        </p:spPr>
        <p:txBody>
          <a:bodyPr vert="horz"/>
          <a:lstStyle/>
          <a:p>
            <a:pPr lvl="0"/>
            <a:r>
              <a:rPr lang="en-US" noProof="0" smtClean="0"/>
              <a:t>Drag picture to placeholder or click icon to add</a:t>
            </a:r>
            <a:endParaRPr lang="en-US" noProof="0" dirty="0"/>
          </a:p>
        </p:txBody>
      </p:sp>
      <p:sp>
        <p:nvSpPr>
          <p:cNvPr id="21" name="Picture Placeholder 18"/>
          <p:cNvSpPr>
            <a:spLocks noGrp="1"/>
          </p:cNvSpPr>
          <p:nvPr>
            <p:ph type="pic" sz="quarter" idx="13"/>
          </p:nvPr>
        </p:nvSpPr>
        <p:spPr>
          <a:xfrm>
            <a:off x="6014213" y="2795560"/>
            <a:ext cx="1404938" cy="1392237"/>
          </a:xfrm>
          <a:prstGeom prst="rect">
            <a:avLst/>
          </a:prstGeom>
        </p:spPr>
        <p:txBody>
          <a:bodyPr vert="horz"/>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250026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Title/Bulle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14653" y="1575051"/>
            <a:ext cx="5554143" cy="465364"/>
          </a:xfrm>
          <a:prstGeom prst="rect">
            <a:avLst/>
          </a:prstGeom>
        </p:spPr>
        <p:txBody>
          <a:bodyPr vert="horz"/>
          <a:lstStyle>
            <a:lvl1pPr algn="l">
              <a:defRPr sz="2400" b="1" i="0"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7" name="Picture Placeholder 6"/>
          <p:cNvSpPr>
            <a:spLocks noGrp="1"/>
          </p:cNvSpPr>
          <p:nvPr>
            <p:ph type="pic" sz="quarter" idx="11"/>
          </p:nvPr>
        </p:nvSpPr>
        <p:spPr>
          <a:xfrm>
            <a:off x="171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6" name="Text Placeholder 3"/>
          <p:cNvSpPr>
            <a:spLocks noGrp="1"/>
          </p:cNvSpPr>
          <p:nvPr>
            <p:ph type="body" sz="quarter" idx="13"/>
          </p:nvPr>
        </p:nvSpPr>
        <p:spPr>
          <a:xfrm>
            <a:off x="3424768" y="2047756"/>
            <a:ext cx="6707506" cy="2475796"/>
          </a:xfrm>
          <a:prstGeom prst="rect">
            <a:avLst/>
          </a:prstGeom>
        </p:spPr>
        <p:txBody>
          <a:bodyPr vert="horz"/>
          <a:lstStyle>
            <a:lvl1pPr marL="169863" indent="-169863">
              <a:lnSpc>
                <a:spcPct val="130000"/>
              </a:lnSpc>
              <a:buFont typeface="Arial"/>
              <a:buChar char="•"/>
              <a:defRPr sz="2000" baseline="0">
                <a:solidFill>
                  <a:schemeClr val="accent1">
                    <a:lumMod val="75000"/>
                  </a:schemeClr>
                </a:solidFill>
                <a:latin typeface="Calibri"/>
                <a:cs typeface="Calibri"/>
              </a:defRPr>
            </a:lvl1pPr>
            <a:lvl2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2pPr>
            <a:lvl3pPr marL="569913" indent="-227013">
              <a:lnSpc>
                <a:spcPct val="130000"/>
              </a:lnSpc>
              <a:buClr>
                <a:schemeClr val="accent1"/>
              </a:buClr>
              <a:buSzPct val="66000"/>
              <a:buFontTx/>
              <a:buBlip>
                <a:blip r:embed="rId3"/>
              </a:buBlip>
              <a:defRPr sz="2000" baseline="0">
                <a:solidFill>
                  <a:schemeClr val="accent1">
                    <a:lumMod val="75000"/>
                  </a:schemeClr>
                </a:solidFill>
                <a:latin typeface="Source Sans Pro"/>
                <a:cs typeface="Source Sans Pro"/>
              </a:defRPr>
            </a:lvl3pPr>
            <a:lvl4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4pPr>
            <a:lvl5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18888824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Title/Bulle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449" y="1575052"/>
            <a:ext cx="5554143" cy="537294"/>
          </a:xfrm>
          <a:prstGeom prst="rect">
            <a:avLst/>
          </a:prstGeom>
        </p:spPr>
        <p:txBody>
          <a:bodyPr vert="horz"/>
          <a:lstStyle>
            <a:lvl1pPr algn="l">
              <a:defRPr sz="2400" cap="none">
                <a:solidFill>
                  <a:schemeClr val="tx2">
                    <a:lumMod val="50000"/>
                  </a:schemeClr>
                </a:solidFill>
              </a:defRPr>
            </a:lvl1pPr>
          </a:lstStyle>
          <a:p>
            <a:r>
              <a:rPr lang="en-US" smtClean="0"/>
              <a:t>Click to edit Master title style</a:t>
            </a:r>
            <a:endParaRPr lang="en-US" dirty="0"/>
          </a:p>
        </p:txBody>
      </p:sp>
      <p:sp>
        <p:nvSpPr>
          <p:cNvPr id="9" name="Picture Placeholder 6"/>
          <p:cNvSpPr>
            <a:spLocks noGrp="1"/>
          </p:cNvSpPr>
          <p:nvPr>
            <p:ph type="pic" sz="quarter" idx="11"/>
          </p:nvPr>
        </p:nvSpPr>
        <p:spPr>
          <a:xfrm>
            <a:off x="6497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7" name="Text Placeholder 3"/>
          <p:cNvSpPr>
            <a:spLocks noGrp="1"/>
          </p:cNvSpPr>
          <p:nvPr>
            <p:ph type="body" sz="quarter" idx="13"/>
          </p:nvPr>
        </p:nvSpPr>
        <p:spPr>
          <a:xfrm>
            <a:off x="265838" y="2047756"/>
            <a:ext cx="6707506" cy="2475796"/>
          </a:xfrm>
          <a:prstGeom prst="rect">
            <a:avLst/>
          </a:prstGeom>
        </p:spPr>
        <p:txBody>
          <a:bodyPr vert="horz"/>
          <a:lstStyle>
            <a:lvl1pPr marL="169863" indent="-169863">
              <a:lnSpc>
                <a:spcPct val="130000"/>
              </a:lnSpc>
              <a:buFont typeface="Arial"/>
              <a:buChar char="•"/>
              <a:defRPr sz="2000" baseline="0">
                <a:solidFill>
                  <a:schemeClr val="accent1">
                    <a:lumMod val="75000"/>
                  </a:schemeClr>
                </a:solidFill>
                <a:latin typeface="Source Sans Pro"/>
                <a:cs typeface="Source Sans Pro"/>
              </a:defRPr>
            </a:lvl1pPr>
            <a:lvl2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2pPr>
            <a:lvl3pPr marL="569913" indent="-227013">
              <a:lnSpc>
                <a:spcPct val="130000"/>
              </a:lnSpc>
              <a:buClr>
                <a:schemeClr val="accent1"/>
              </a:buClr>
              <a:buSzPct val="66000"/>
              <a:buFontTx/>
              <a:buBlip>
                <a:blip r:embed="rId3"/>
              </a:buBlip>
              <a:defRPr sz="2000" baseline="0">
                <a:solidFill>
                  <a:schemeClr val="accent1">
                    <a:lumMod val="75000"/>
                  </a:schemeClr>
                </a:solidFill>
                <a:latin typeface="Source Sans Pro"/>
                <a:cs typeface="Source Sans Pro"/>
              </a:defRPr>
            </a:lvl3pPr>
            <a:lvl4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4pPr>
            <a:lvl5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23000064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Title/Subtex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0529" y="1677461"/>
            <a:ext cx="5554143" cy="552881"/>
          </a:xfrm>
          <a:prstGeom prst="rect">
            <a:avLst/>
          </a:prstGeom>
        </p:spPr>
        <p:txBody>
          <a:bodyPr vert="horz"/>
          <a:lstStyle>
            <a:lvl1pPr algn="l">
              <a:defRPr sz="2400" b="1" i="0" cap="none">
                <a:solidFill>
                  <a:schemeClr val="tx2">
                    <a:lumMod val="50000"/>
                  </a:schemeClr>
                </a:solidFill>
                <a:latin typeface="Calibri"/>
                <a:cs typeface="Calibri"/>
              </a:defRPr>
            </a:lvl1pPr>
          </a:lstStyle>
          <a:p>
            <a:r>
              <a:rPr lang="en-US" dirty="0" smtClean="0"/>
              <a:t>Click to edit Master title style</a:t>
            </a:r>
            <a:endParaRPr lang="en-US" dirty="0"/>
          </a:p>
        </p:txBody>
      </p:sp>
      <p:sp>
        <p:nvSpPr>
          <p:cNvPr id="10" name="Picture Placeholder 6"/>
          <p:cNvSpPr>
            <a:spLocks noGrp="1"/>
          </p:cNvSpPr>
          <p:nvPr>
            <p:ph type="pic" sz="quarter" idx="11"/>
          </p:nvPr>
        </p:nvSpPr>
        <p:spPr>
          <a:xfrm>
            <a:off x="171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5" name="Text Placeholder 3"/>
          <p:cNvSpPr>
            <a:spLocks noGrp="1"/>
          </p:cNvSpPr>
          <p:nvPr>
            <p:ph type="body" sz="quarter" idx="13"/>
          </p:nvPr>
        </p:nvSpPr>
        <p:spPr>
          <a:xfrm>
            <a:off x="3397042" y="2047756"/>
            <a:ext cx="5567630" cy="2475796"/>
          </a:xfrm>
          <a:prstGeom prst="rect">
            <a:avLst/>
          </a:prstGeom>
        </p:spPr>
        <p:txBody>
          <a:bodyPr vert="horz"/>
          <a:lstStyle>
            <a:lvl1pPr marL="0" indent="0">
              <a:lnSpc>
                <a:spcPct val="130000"/>
              </a:lnSpc>
              <a:buFont typeface="Arial"/>
              <a:buNone/>
              <a:defRPr sz="2000" baseline="0">
                <a:solidFill>
                  <a:schemeClr val="accent1">
                    <a:lumMod val="75000"/>
                  </a:schemeClr>
                </a:solidFill>
                <a:latin typeface="Calibri"/>
                <a:cs typeface="Calibri"/>
              </a:defRPr>
            </a:lvl1pPr>
            <a:lvl2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2pPr>
            <a:lvl3pPr marL="342900" indent="0">
              <a:lnSpc>
                <a:spcPct val="130000"/>
              </a:lnSpc>
              <a:buClr>
                <a:schemeClr val="accent1"/>
              </a:buClr>
              <a:buSzPct val="40000"/>
              <a:buFont typeface="Wingdings" charset="2"/>
              <a:buNone/>
              <a:defRPr sz="2000" baseline="0">
                <a:solidFill>
                  <a:schemeClr val="accent1">
                    <a:lumMod val="75000"/>
                  </a:schemeClr>
                </a:solidFill>
                <a:latin typeface="Calibri"/>
                <a:cs typeface="Calibri"/>
              </a:defRPr>
            </a:lvl3pPr>
            <a:lvl4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4pPr>
            <a:lvl5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27380077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right/Title/Subtex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75929" y="1677461"/>
            <a:ext cx="5554143" cy="467411"/>
          </a:xfrm>
          <a:prstGeom prst="rect">
            <a:avLst/>
          </a:prstGeom>
        </p:spPr>
        <p:txBody>
          <a:bodyPr vert="horz"/>
          <a:lstStyle>
            <a:lvl1pPr algn="l">
              <a:defRPr sz="2400" b="1"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5" name="Picture Placeholder 6"/>
          <p:cNvSpPr>
            <a:spLocks noGrp="1"/>
          </p:cNvSpPr>
          <p:nvPr>
            <p:ph type="pic" sz="quarter" idx="11"/>
          </p:nvPr>
        </p:nvSpPr>
        <p:spPr>
          <a:xfrm>
            <a:off x="6497691" y="1696920"/>
            <a:ext cx="2381250" cy="2014538"/>
          </a:xfrm>
          <a:prstGeom prst="rect">
            <a:avLst/>
          </a:prstGeom>
        </p:spPr>
        <p:txBody>
          <a:bodyPr vert="horz"/>
          <a:lstStyle>
            <a:lvl1pPr>
              <a:defRPr>
                <a:solidFill>
                  <a:schemeClr val="bg1"/>
                </a:solidFill>
              </a:defRPr>
            </a:lvl1pPr>
          </a:lstStyle>
          <a:p>
            <a:pPr lvl="0"/>
            <a:r>
              <a:rPr lang="en-US" noProof="0" smtClean="0"/>
              <a:t>Drag picture to placeholder or click icon to add</a:t>
            </a:r>
            <a:endParaRPr lang="en-US" noProof="0" dirty="0"/>
          </a:p>
        </p:txBody>
      </p:sp>
      <p:sp>
        <p:nvSpPr>
          <p:cNvPr id="6" name="Text Placeholder 3"/>
          <p:cNvSpPr>
            <a:spLocks noGrp="1"/>
          </p:cNvSpPr>
          <p:nvPr>
            <p:ph type="body" sz="quarter" idx="13"/>
          </p:nvPr>
        </p:nvSpPr>
        <p:spPr>
          <a:xfrm>
            <a:off x="186545" y="2059251"/>
            <a:ext cx="6707506" cy="2475796"/>
          </a:xfrm>
          <a:prstGeom prst="rect">
            <a:avLst/>
          </a:prstGeom>
        </p:spPr>
        <p:txBody>
          <a:bodyPr vert="horz"/>
          <a:lstStyle>
            <a:lvl1pPr marL="0" indent="0">
              <a:lnSpc>
                <a:spcPct val="130000"/>
              </a:lnSpc>
              <a:buFont typeface="Arial"/>
              <a:buNone/>
              <a:defRPr sz="2000" baseline="0">
                <a:solidFill>
                  <a:schemeClr val="accent1">
                    <a:lumMod val="75000"/>
                  </a:schemeClr>
                </a:solidFill>
                <a:latin typeface="Calibri"/>
                <a:cs typeface="Calibri"/>
              </a:defRPr>
            </a:lvl1pPr>
            <a:lvl2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2pPr>
            <a:lvl3pPr marL="342900" indent="0">
              <a:lnSpc>
                <a:spcPct val="130000"/>
              </a:lnSpc>
              <a:buClr>
                <a:schemeClr val="accent1"/>
              </a:buClr>
              <a:buSzPct val="40000"/>
              <a:buFont typeface="Wingdings" charset="2"/>
              <a:buNone/>
              <a:defRPr sz="2000" baseline="0">
                <a:solidFill>
                  <a:schemeClr val="accent1">
                    <a:lumMod val="75000"/>
                  </a:schemeClr>
                </a:solidFill>
                <a:latin typeface="Calibri"/>
                <a:cs typeface="Calibri"/>
              </a:defRPr>
            </a:lvl3pPr>
            <a:lvl4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4pPr>
            <a:lvl5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36229502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8489" y="1170826"/>
            <a:ext cx="8388614" cy="2721808"/>
          </a:xfrm>
          <a:prstGeom prst="rect">
            <a:avLst/>
          </a:prstGeom>
        </p:spPr>
        <p:txBody>
          <a:bodyPr/>
          <a:lstStyle>
            <a:lvl1pPr algn="ctr">
              <a:defRPr sz="15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1824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dark">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63563" y="885825"/>
            <a:ext cx="81232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457200" y="206582"/>
            <a:ext cx="8229600" cy="502708"/>
          </a:xfrm>
          <a:prstGeom prst="rect">
            <a:avLst/>
          </a:prstGeom>
        </p:spPr>
        <p:txBody>
          <a:bodyPr vert="horz"/>
          <a:lstStyle>
            <a:lvl1pPr algn="ctr">
              <a:defRPr sz="3200" b="1" i="0" cap="none">
                <a:solidFill>
                  <a:srgbClr val="F2F2F2"/>
                </a:solidFill>
                <a:latin typeface="Calibri"/>
                <a:cs typeface="Calibri"/>
              </a:defRPr>
            </a:lvl1pPr>
          </a:lstStyle>
          <a:p>
            <a:r>
              <a:rPr lang="en-US" smtClean="0"/>
              <a:t>Click to edit Master title style</a:t>
            </a:r>
            <a:endParaRPr lang="en-US" dirty="0"/>
          </a:p>
        </p:txBody>
      </p:sp>
      <p:sp>
        <p:nvSpPr>
          <p:cNvPr id="9" name="Text Placeholder 5"/>
          <p:cNvSpPr>
            <a:spLocks noGrp="1"/>
          </p:cNvSpPr>
          <p:nvPr>
            <p:ph type="body" sz="quarter" idx="11"/>
          </p:nvPr>
        </p:nvSpPr>
        <p:spPr>
          <a:xfrm>
            <a:off x="663387" y="1033274"/>
            <a:ext cx="492125" cy="3745620"/>
          </a:xfrm>
          <a:prstGeom prst="rect">
            <a:avLst/>
          </a:prstGeom>
        </p:spPr>
        <p:txBody>
          <a:bodyPr vert="horz"/>
          <a:lstStyle>
            <a:lvl1pPr marL="0" indent="0">
              <a:buNone/>
              <a:defRPr sz="1300" baseline="0">
                <a:solidFill>
                  <a:schemeClr val="bg1">
                    <a:lumMod val="50000"/>
                  </a:schemeClr>
                </a:solidFill>
                <a:latin typeface="Menlo"/>
              </a:defRPr>
            </a:lvl1pPr>
          </a:lstStyle>
          <a:p>
            <a:pPr lvl="0"/>
            <a:r>
              <a:rPr lang="en-US" dirty="0" smtClean="0"/>
              <a:t>Click to edit Master text styles</a:t>
            </a:r>
          </a:p>
        </p:txBody>
      </p:sp>
      <p:sp>
        <p:nvSpPr>
          <p:cNvPr id="10" name="Text Placeholder 4"/>
          <p:cNvSpPr>
            <a:spLocks noGrp="1"/>
          </p:cNvSpPr>
          <p:nvPr>
            <p:ph type="body" sz="quarter" idx="10"/>
          </p:nvPr>
        </p:nvSpPr>
        <p:spPr>
          <a:xfrm>
            <a:off x="1155512" y="1033274"/>
            <a:ext cx="7400591" cy="3745620"/>
          </a:xfrm>
          <a:prstGeom prst="rect">
            <a:avLst/>
          </a:prstGeom>
        </p:spPr>
        <p:txBody>
          <a:bodyPr vert="horz"/>
          <a:lstStyle>
            <a:lvl1pPr marL="0" indent="0">
              <a:buNone/>
              <a:defRPr lang="en-US" sz="1200" b="0" i="0" smtClean="0">
                <a:latin typeface="Consolas"/>
                <a:cs typeface="Consolas"/>
              </a:defRPr>
            </a:lvl1pPr>
          </a:lstStyle>
          <a:p>
            <a:pPr lvl="0"/>
            <a:r>
              <a:rPr lang="en-US" dirty="0" smtClean="0"/>
              <a:t>Click to edit Master text styles</a:t>
            </a:r>
          </a:p>
        </p:txBody>
      </p:sp>
    </p:spTree>
    <p:extLst>
      <p:ext uri="{BB962C8B-B14F-4D97-AF65-F5344CB8AC3E}">
        <p14:creationId xmlns:p14="http://schemas.microsoft.com/office/powerpoint/2010/main" val="1130355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Whit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183492"/>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2" name="Rectangle 1"/>
          <p:cNvSpPr/>
          <p:nvPr userDrawn="1"/>
        </p:nvSpPr>
        <p:spPr>
          <a:xfrm>
            <a:off x="457200" y="934357"/>
            <a:ext cx="8229600" cy="391473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9174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8721" y="1525648"/>
            <a:ext cx="8456612" cy="1458852"/>
          </a:xfrm>
          <a:prstGeom prst="rect">
            <a:avLst/>
          </a:prstGeom>
        </p:spPr>
        <p:txBody>
          <a:bodyPr vert="horz"/>
          <a:lstStyle>
            <a:lvl1pPr marL="0" indent="0" algn="ctr">
              <a:buNone/>
              <a:defRPr b="1" i="0" baseline="0">
                <a:solidFill>
                  <a:schemeClr val="bg1"/>
                </a:solidFill>
                <a:latin typeface="Calibri"/>
                <a:cs typeface="Calibri"/>
              </a:defRPr>
            </a:lvl1pPr>
          </a:lstStyle>
          <a:p>
            <a:pPr lvl="0"/>
            <a:r>
              <a:rPr lang="en-US" dirty="0" smtClean="0"/>
              <a:t>Click to edit Master text styles</a:t>
            </a:r>
          </a:p>
          <a:p>
            <a:pPr lvl="0"/>
            <a:r>
              <a:rPr lang="en-US" dirty="0" smtClean="0"/>
              <a:t>	</a:t>
            </a:r>
          </a:p>
        </p:txBody>
      </p:sp>
      <p:sp>
        <p:nvSpPr>
          <p:cNvPr id="3" name="Text Placeholder 2"/>
          <p:cNvSpPr>
            <a:spLocks noGrp="1"/>
          </p:cNvSpPr>
          <p:nvPr>
            <p:ph type="body" sz="quarter" idx="11"/>
          </p:nvPr>
        </p:nvSpPr>
        <p:spPr>
          <a:xfrm>
            <a:off x="4057676" y="3303377"/>
            <a:ext cx="3723500" cy="496788"/>
          </a:xfrm>
          <a:prstGeom prst="rect">
            <a:avLst/>
          </a:prstGeom>
        </p:spPr>
        <p:txBody>
          <a:bodyPr vert="horz"/>
          <a:lstStyle>
            <a:lvl1pPr marL="0" indent="0" algn="r">
              <a:buFontTx/>
              <a:buNone/>
              <a:defRPr sz="2000" baseline="0">
                <a:solidFill>
                  <a:schemeClr val="bg1">
                    <a:lumMod val="85000"/>
                  </a:schemeClr>
                </a:solidFill>
                <a:latin typeface="Calibri"/>
                <a:cs typeface="Calibri"/>
              </a:defRPr>
            </a:lvl1pPr>
          </a:lstStyle>
          <a:p>
            <a:pPr lvl="0"/>
            <a:r>
              <a:rPr lang="en-US" dirty="0" smtClean="0"/>
              <a:t>Click to edit Master text styles</a:t>
            </a:r>
          </a:p>
          <a:p>
            <a:pPr lvl="0"/>
            <a:endParaRPr lang="en-US" dirty="0" smtClean="0"/>
          </a:p>
        </p:txBody>
      </p:sp>
      <p:sp>
        <p:nvSpPr>
          <p:cNvPr id="5" name="Text Placeholder 2"/>
          <p:cNvSpPr>
            <a:spLocks noGrp="1"/>
          </p:cNvSpPr>
          <p:nvPr>
            <p:ph type="body" sz="quarter" idx="12"/>
          </p:nvPr>
        </p:nvSpPr>
        <p:spPr>
          <a:xfrm>
            <a:off x="4191836" y="3714545"/>
            <a:ext cx="3593882" cy="438071"/>
          </a:xfrm>
          <a:prstGeom prst="rect">
            <a:avLst/>
          </a:prstGeom>
        </p:spPr>
        <p:txBody>
          <a:bodyPr vert="horz"/>
          <a:lstStyle>
            <a:lvl1pPr marL="0" indent="0" algn="r">
              <a:buFontTx/>
              <a:buNone/>
              <a:defRPr sz="1800" baseline="0">
                <a:solidFill>
                  <a:schemeClr val="bg1">
                    <a:lumMod val="85000"/>
                  </a:schemeClr>
                </a:solidFill>
                <a:latin typeface="Calibri"/>
                <a:cs typeface="Calibri"/>
              </a:defRPr>
            </a:lvl1pPr>
          </a:lstStyle>
          <a:p>
            <a:pPr lvl="0"/>
            <a:r>
              <a:rPr lang="en-US" dirty="0" smtClean="0"/>
              <a:t>Click to edit</a:t>
            </a:r>
          </a:p>
        </p:txBody>
      </p:sp>
    </p:spTree>
    <p:extLst>
      <p:ext uri="{BB962C8B-B14F-4D97-AF65-F5344CB8AC3E}">
        <p14:creationId xmlns:p14="http://schemas.microsoft.com/office/powerpoint/2010/main" val="345619844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or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84"/>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Tree>
    <p:extLst>
      <p:ext uri="{BB962C8B-B14F-4D97-AF65-F5344CB8AC3E}">
        <p14:creationId xmlns:p14="http://schemas.microsoft.com/office/powerpoint/2010/main" val="31518622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mary Slide Layout 3">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201501"/>
            <a:ext cx="8229600" cy="532905"/>
          </a:xfrm>
          <a:prstGeom prst="rect">
            <a:avLst/>
          </a:prstGeom>
        </p:spPr>
        <p:txBody>
          <a:bodyPr vert="horz"/>
          <a:lstStyle>
            <a:lvl1pPr algn="ctr">
              <a:defRPr sz="3200" b="1" i="0" cap="none">
                <a:latin typeface="Calibri"/>
                <a:cs typeface="Calibri"/>
              </a:defRPr>
            </a:lvl1pPr>
          </a:lstStyle>
          <a:p>
            <a:r>
              <a:rPr lang="en-US" dirty="0" smtClean="0"/>
              <a:t>Click to edit Master title style</a:t>
            </a:r>
            <a:endParaRPr lang="en-US" dirty="0"/>
          </a:p>
        </p:txBody>
      </p:sp>
      <p:sp>
        <p:nvSpPr>
          <p:cNvPr id="5"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0656047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pace for graph or table (see exam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0804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space for graph or table (see example)">
    <p:spTree>
      <p:nvGrpSpPr>
        <p:cNvPr id="1" name=""/>
        <p:cNvGrpSpPr/>
        <p:nvPr/>
      </p:nvGrpSpPr>
      <p:grpSpPr>
        <a:xfrm>
          <a:off x="0" y="0"/>
          <a:ext cx="0" cy="0"/>
          <a:chOff x="0" y="0"/>
          <a:chExt cx="0" cy="0"/>
        </a:xfrm>
      </p:grpSpPr>
      <p:grpSp>
        <p:nvGrpSpPr>
          <p:cNvPr id="5" name="Group 4"/>
          <p:cNvGrpSpPr>
            <a:grpSpLocks/>
          </p:cNvGrpSpPr>
          <p:nvPr userDrawn="1"/>
        </p:nvGrpSpPr>
        <p:grpSpPr bwMode="auto">
          <a:xfrm>
            <a:off x="1589088" y="1196975"/>
            <a:ext cx="2513012" cy="3294063"/>
            <a:chOff x="2600550" y="2711638"/>
            <a:chExt cx="1800000" cy="3155762"/>
          </a:xfrm>
        </p:grpSpPr>
        <p:sp>
          <p:nvSpPr>
            <p:cNvPr id="6" name="Rounded Rectangle 5"/>
            <p:cNvSpPr/>
            <p:nvPr/>
          </p:nvSpPr>
          <p:spPr>
            <a:xfrm>
              <a:off x="2600550" y="2711638"/>
              <a:ext cx="1800000" cy="3155762"/>
            </a:xfrm>
            <a:prstGeom prst="roundRect">
              <a:avLst>
                <a:gd name="adj" fmla="val 0"/>
              </a:avLst>
            </a:prstGeom>
            <a:noFill/>
            <a:ln w="9525" cmpd="sng">
              <a:solidFill>
                <a:schemeClr val="bg1">
                  <a:alpha val="23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Connector 6"/>
            <p:cNvCxnSpPr/>
            <p:nvPr/>
          </p:nvCxnSpPr>
          <p:spPr>
            <a:xfrm>
              <a:off x="2779071" y="4037818"/>
              <a:ext cx="1439545" cy="0"/>
            </a:xfrm>
            <a:prstGeom prst="line">
              <a:avLst/>
            </a:prstGeom>
            <a:ln w="12700" cmpd="sng">
              <a:solidFill>
                <a:schemeClr val="bg1">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a:grpSpLocks/>
          </p:cNvGrpSpPr>
          <p:nvPr userDrawn="1"/>
        </p:nvGrpSpPr>
        <p:grpSpPr bwMode="auto">
          <a:xfrm>
            <a:off x="5037138" y="1196975"/>
            <a:ext cx="2513012" cy="3294063"/>
            <a:chOff x="2600550" y="2711638"/>
            <a:chExt cx="1800000" cy="3155762"/>
          </a:xfrm>
        </p:grpSpPr>
        <p:sp>
          <p:nvSpPr>
            <p:cNvPr id="9" name="Rounded Rectangle 8"/>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Straight Connector 11"/>
            <p:cNvCxnSpPr/>
            <p:nvPr/>
          </p:nvCxnSpPr>
          <p:spPr>
            <a:xfrm>
              <a:off x="2779071" y="4037818"/>
              <a:ext cx="1439545"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i="0" cap="none">
                <a:latin typeface="Calibri"/>
                <a:cs typeface="Calibri"/>
              </a:defRPr>
            </a:lvl1pPr>
          </a:lstStyle>
          <a:p>
            <a:r>
              <a:rPr lang="en-US" dirty="0" smtClean="0"/>
              <a:t>Click to edit Master title style</a:t>
            </a:r>
            <a:endParaRPr lang="en-US" dirty="0"/>
          </a:p>
        </p:txBody>
      </p:sp>
      <p:sp>
        <p:nvSpPr>
          <p:cNvPr id="10" name="Text Placeholder 15"/>
          <p:cNvSpPr>
            <a:spLocks noGrp="1"/>
          </p:cNvSpPr>
          <p:nvPr>
            <p:ph type="body" sz="quarter" idx="10"/>
          </p:nvPr>
        </p:nvSpPr>
        <p:spPr>
          <a:xfrm>
            <a:off x="1589635" y="915908"/>
            <a:ext cx="2512827" cy="274637"/>
          </a:xfrm>
          <a:prstGeom prst="rect">
            <a:avLst/>
          </a:prstGeom>
        </p:spPr>
        <p:txBody>
          <a:bodyPr vert="horz" anchor="t"/>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11" name="Text Placeholder 15"/>
          <p:cNvSpPr>
            <a:spLocks noGrp="1"/>
          </p:cNvSpPr>
          <p:nvPr>
            <p:ph type="body" sz="quarter" idx="11"/>
          </p:nvPr>
        </p:nvSpPr>
        <p:spPr>
          <a:xfrm>
            <a:off x="5036964" y="915908"/>
            <a:ext cx="2512827" cy="272826"/>
          </a:xfrm>
          <a:prstGeom prst="rect">
            <a:avLst/>
          </a:prstGeom>
        </p:spPr>
        <p:txBody>
          <a:bodyPr vert="horz" anchor="t"/>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20455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pace for graph or table (see example)">
    <p:spTree>
      <p:nvGrpSpPr>
        <p:cNvPr id="1" name=""/>
        <p:cNvGrpSpPr/>
        <p:nvPr/>
      </p:nvGrpSpPr>
      <p:grpSpPr>
        <a:xfrm>
          <a:off x="0" y="0"/>
          <a:ext cx="0" cy="0"/>
          <a:chOff x="0" y="0"/>
          <a:chExt cx="0" cy="0"/>
        </a:xfrm>
      </p:grpSpPr>
      <p:grpSp>
        <p:nvGrpSpPr>
          <p:cNvPr id="6" name="Group 5"/>
          <p:cNvGrpSpPr>
            <a:grpSpLocks/>
          </p:cNvGrpSpPr>
          <p:nvPr userDrawn="1"/>
        </p:nvGrpSpPr>
        <p:grpSpPr bwMode="auto">
          <a:xfrm>
            <a:off x="461963" y="1203325"/>
            <a:ext cx="2416175" cy="3167063"/>
            <a:chOff x="2600550" y="2711638"/>
            <a:chExt cx="1800000" cy="3155762"/>
          </a:xfrm>
        </p:grpSpPr>
        <p:sp>
          <p:nvSpPr>
            <p:cNvPr id="7" name="Rounded Rectangle 6"/>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 name="Straight Connector 7"/>
            <p:cNvCxnSpPr/>
            <p:nvPr/>
          </p:nvCxnSpPr>
          <p:spPr>
            <a:xfrm>
              <a:off x="2779130"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a:grpSpLocks/>
          </p:cNvGrpSpPr>
          <p:nvPr userDrawn="1"/>
        </p:nvGrpSpPr>
        <p:grpSpPr bwMode="auto">
          <a:xfrm>
            <a:off x="3373438" y="1203325"/>
            <a:ext cx="2416175" cy="3167063"/>
            <a:chOff x="2600550" y="2711638"/>
            <a:chExt cx="1800000" cy="3155762"/>
          </a:xfrm>
        </p:grpSpPr>
        <p:sp>
          <p:nvSpPr>
            <p:cNvPr id="10" name="Rounded Rectangle 9"/>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1" name="Straight Connector 10"/>
            <p:cNvCxnSpPr/>
            <p:nvPr/>
          </p:nvCxnSpPr>
          <p:spPr>
            <a:xfrm>
              <a:off x="2779130"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a:grpSpLocks/>
          </p:cNvGrpSpPr>
          <p:nvPr userDrawn="1"/>
        </p:nvGrpSpPr>
        <p:grpSpPr bwMode="auto">
          <a:xfrm>
            <a:off x="6270625" y="1203325"/>
            <a:ext cx="2416175" cy="3167063"/>
            <a:chOff x="2600550" y="2711638"/>
            <a:chExt cx="1800000" cy="3155762"/>
          </a:xfrm>
        </p:grpSpPr>
        <p:sp>
          <p:nvSpPr>
            <p:cNvPr id="13" name="Rounded Rectangle 12"/>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Straight Connector 13"/>
            <p:cNvCxnSpPr/>
            <p:nvPr/>
          </p:nvCxnSpPr>
          <p:spPr>
            <a:xfrm>
              <a:off x="2779131"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cap="none">
                <a:latin typeface="Calibri"/>
                <a:cs typeface="Calibri"/>
              </a:defRPr>
            </a:lvl1pPr>
          </a:lstStyle>
          <a:p>
            <a:r>
              <a:rPr lang="en-US" smtClean="0"/>
              <a:t>Click to edit Master title style</a:t>
            </a:r>
            <a:endParaRPr lang="en-US" dirty="0"/>
          </a:p>
        </p:txBody>
      </p:sp>
      <p:sp>
        <p:nvSpPr>
          <p:cNvPr id="23" name="Text Placeholder 15"/>
          <p:cNvSpPr>
            <a:spLocks noGrp="1"/>
          </p:cNvSpPr>
          <p:nvPr>
            <p:ph type="body" sz="quarter" idx="10"/>
          </p:nvPr>
        </p:nvSpPr>
        <p:spPr>
          <a:xfrm>
            <a:off x="462634" y="918701"/>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24" name="Text Placeholder 15"/>
          <p:cNvSpPr>
            <a:spLocks noGrp="1"/>
          </p:cNvSpPr>
          <p:nvPr>
            <p:ph type="body" sz="quarter" idx="11"/>
          </p:nvPr>
        </p:nvSpPr>
        <p:spPr>
          <a:xfrm>
            <a:off x="3373179" y="918714"/>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15" name="Text Placeholder 15"/>
          <p:cNvSpPr>
            <a:spLocks noGrp="1"/>
          </p:cNvSpPr>
          <p:nvPr>
            <p:ph type="body" sz="quarter" idx="12"/>
          </p:nvPr>
        </p:nvSpPr>
        <p:spPr>
          <a:xfrm>
            <a:off x="6270568" y="918714"/>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39935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space for graph or table (see example)">
    <p:spTree>
      <p:nvGrpSpPr>
        <p:cNvPr id="1" name=""/>
        <p:cNvGrpSpPr/>
        <p:nvPr/>
      </p:nvGrpSpPr>
      <p:grpSpPr>
        <a:xfrm>
          <a:off x="0" y="0"/>
          <a:ext cx="0" cy="0"/>
          <a:chOff x="0" y="0"/>
          <a:chExt cx="0" cy="0"/>
        </a:xfrm>
      </p:grpSpPr>
      <p:grpSp>
        <p:nvGrpSpPr>
          <p:cNvPr id="7" name="Group 6"/>
          <p:cNvGrpSpPr>
            <a:grpSpLocks/>
          </p:cNvGrpSpPr>
          <p:nvPr userDrawn="1"/>
        </p:nvGrpSpPr>
        <p:grpSpPr bwMode="auto">
          <a:xfrm>
            <a:off x="295275" y="1352550"/>
            <a:ext cx="2043113" cy="2678113"/>
            <a:chOff x="2600550" y="2711638"/>
            <a:chExt cx="1800000" cy="3155762"/>
          </a:xfrm>
        </p:grpSpPr>
        <p:sp>
          <p:nvSpPr>
            <p:cNvPr id="8" name="Rounded Rectangle 7"/>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Straight Connector 8"/>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a:grpSpLocks/>
          </p:cNvGrpSpPr>
          <p:nvPr userDrawn="1"/>
        </p:nvGrpSpPr>
        <p:grpSpPr bwMode="auto">
          <a:xfrm>
            <a:off x="2455863" y="1352550"/>
            <a:ext cx="2043112" cy="2678113"/>
            <a:chOff x="2600550" y="2711638"/>
            <a:chExt cx="1800000" cy="3155762"/>
          </a:xfrm>
        </p:grpSpPr>
        <p:sp>
          <p:nvSpPr>
            <p:cNvPr id="11" name="Rounded Rectangle 10"/>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Straight Connector 11"/>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a:grpSpLocks/>
          </p:cNvGrpSpPr>
          <p:nvPr userDrawn="1"/>
        </p:nvGrpSpPr>
        <p:grpSpPr bwMode="auto">
          <a:xfrm>
            <a:off x="4613275" y="1352550"/>
            <a:ext cx="2043113" cy="2678113"/>
            <a:chOff x="2600550" y="2711638"/>
            <a:chExt cx="1800000" cy="3155762"/>
          </a:xfrm>
        </p:grpSpPr>
        <p:sp>
          <p:nvSpPr>
            <p:cNvPr id="14" name="Rounded Rectangle 13"/>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Straight Connector 14"/>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a:grpSpLocks/>
          </p:cNvGrpSpPr>
          <p:nvPr userDrawn="1"/>
        </p:nvGrpSpPr>
        <p:grpSpPr bwMode="auto">
          <a:xfrm>
            <a:off x="6784975" y="1352550"/>
            <a:ext cx="2043113" cy="2678113"/>
            <a:chOff x="2600550" y="2711638"/>
            <a:chExt cx="1800000" cy="3155762"/>
          </a:xfrm>
        </p:grpSpPr>
        <p:sp>
          <p:nvSpPr>
            <p:cNvPr id="18" name="Rounded Rectangle 17"/>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Straight Connector 19"/>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
        <p:nvSpPr>
          <p:cNvPr id="16" name="Text Placeholder 15"/>
          <p:cNvSpPr>
            <a:spLocks noGrp="1"/>
          </p:cNvSpPr>
          <p:nvPr>
            <p:ph type="body" sz="quarter" idx="10"/>
          </p:nvPr>
        </p:nvSpPr>
        <p:spPr>
          <a:xfrm>
            <a:off x="295801"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19" name="Text Placeholder 15"/>
          <p:cNvSpPr>
            <a:spLocks noGrp="1"/>
          </p:cNvSpPr>
          <p:nvPr>
            <p:ph type="body" sz="quarter" idx="13"/>
          </p:nvPr>
        </p:nvSpPr>
        <p:spPr>
          <a:xfrm>
            <a:off x="6785396" y="1062793"/>
            <a:ext cx="2043113"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24" name="Text Placeholder 15"/>
          <p:cNvSpPr>
            <a:spLocks noGrp="1"/>
          </p:cNvSpPr>
          <p:nvPr>
            <p:ph type="body" sz="quarter" idx="14"/>
          </p:nvPr>
        </p:nvSpPr>
        <p:spPr>
          <a:xfrm>
            <a:off x="2456013"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25" name="Text Placeholder 15"/>
          <p:cNvSpPr>
            <a:spLocks noGrp="1"/>
          </p:cNvSpPr>
          <p:nvPr>
            <p:ph type="body" sz="quarter" idx="15"/>
          </p:nvPr>
        </p:nvSpPr>
        <p:spPr>
          <a:xfrm>
            <a:off x="4613536"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18963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ull_title_1">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59502"/>
            <a:ext cx="9143999" cy="2888547"/>
          </a:xfrm>
          <a:prstGeom prst="rect">
            <a:avLst/>
          </a:prstGeom>
        </p:spPr>
        <p:txBody>
          <a:bodyPr/>
          <a:lstStyle>
            <a:lvl1pPr algn="ctr">
              <a:defRPr sz="18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02892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title_1">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14232"/>
            <a:ext cx="9144000" cy="1706233"/>
          </a:xfrm>
          <a:prstGeom prst="rect">
            <a:avLst/>
          </a:prstGeom>
        </p:spPr>
        <p:txBody>
          <a:bodyPr/>
          <a:lstStyle>
            <a:lvl1pPr algn="ctr">
              <a:defRPr sz="9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250814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 Slide Layout 2">
    <p:spTree>
      <p:nvGrpSpPr>
        <p:cNvPr id="1" name=""/>
        <p:cNvGrpSpPr/>
        <p:nvPr/>
      </p:nvGrpSpPr>
      <p:grpSpPr>
        <a:xfrm>
          <a:off x="0" y="0"/>
          <a:ext cx="0" cy="0"/>
          <a:chOff x="0" y="0"/>
          <a:chExt cx="0" cy="0"/>
        </a:xfrm>
      </p:grpSpPr>
      <p:sp>
        <p:nvSpPr>
          <p:cNvPr id="6" name="Title 1"/>
          <p:cNvSpPr>
            <a:spLocks noGrp="1"/>
          </p:cNvSpPr>
          <p:nvPr>
            <p:ph type="title"/>
          </p:nvPr>
        </p:nvSpPr>
        <p:spPr>
          <a:xfrm>
            <a:off x="457200" y="201501"/>
            <a:ext cx="8229600" cy="532905"/>
          </a:xfrm>
          <a:prstGeom prst="rect">
            <a:avLst/>
          </a:prstGeom>
        </p:spPr>
        <p:txBody>
          <a:bodyPr vert="horz"/>
          <a:lstStyle>
            <a:lvl1pPr algn="ctr">
              <a:defRPr sz="3200" b="1" cap="none">
                <a:latin typeface="Calibri"/>
                <a:cs typeface="Calibri"/>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2"/>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2"/>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2"/>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2"/>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965812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Slide Layou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201501"/>
            <a:ext cx="8229600" cy="532905"/>
          </a:xfrm>
          <a:prstGeom prst="rect">
            <a:avLst/>
          </a:prstGeom>
        </p:spPr>
        <p:txBody>
          <a:bodyPr vert="horz"/>
          <a:lstStyle>
            <a:lvl1pPr algn="ctr">
              <a:defRPr sz="3200" b="1" i="0" cap="none">
                <a:latin typeface="Calibri"/>
                <a:cs typeface="Calibri"/>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7196408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in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9132"/>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
        <p:nvSpPr>
          <p:cNvPr id="5" name="Text Placeholder 3"/>
          <p:cNvSpPr>
            <a:spLocks noGrp="1"/>
          </p:cNvSpPr>
          <p:nvPr>
            <p:ph type="body" sz="quarter" idx="11"/>
          </p:nvPr>
        </p:nvSpPr>
        <p:spPr>
          <a:xfrm>
            <a:off x="1091608" y="1246183"/>
            <a:ext cx="6971670" cy="3430651"/>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461381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ints 2">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58552"/>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3778757"/>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a:t>
            </a:r>
          </a:p>
        </p:txBody>
      </p:sp>
    </p:spTree>
    <p:extLst>
      <p:ext uri="{BB962C8B-B14F-4D97-AF65-F5344CB8AC3E}">
        <p14:creationId xmlns:p14="http://schemas.microsoft.com/office/powerpoint/2010/main" val="570881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verse Poin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58551"/>
            <a:ext cx="8229600" cy="520205"/>
          </a:xfrm>
          <a:prstGeom prst="rect">
            <a:avLst/>
          </a:prstGeom>
        </p:spPr>
        <p:txBody>
          <a:bodyPr vert="horz"/>
          <a:lstStyle>
            <a:lvl1pPr algn="ctr">
              <a:defRPr sz="3200" b="1" i="0" cap="none">
                <a:solidFill>
                  <a:schemeClr val="tx2">
                    <a:lumMod val="50000"/>
                  </a:schemeClr>
                </a:solidFill>
                <a:latin typeface="Calibri"/>
                <a:cs typeface="Calibri"/>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919163" y="3790740"/>
            <a:ext cx="7400925" cy="1268031"/>
          </a:xfrm>
          <a:prstGeom prst="rect">
            <a:avLst/>
          </a:prstGeom>
        </p:spPr>
        <p:txBody>
          <a:bodyPr vert="horz"/>
          <a:lstStyle>
            <a:lvl1pPr marL="0" indent="0" algn="ctr">
              <a:lnSpc>
                <a:spcPct val="90000"/>
              </a:lnSpc>
              <a:buNone/>
              <a:defRPr sz="2000" baseline="0">
                <a:solidFill>
                  <a:schemeClr val="accent1">
                    <a:lumMod val="75000"/>
                  </a:schemeClr>
                </a:solidFill>
                <a:latin typeface="Calibri"/>
                <a:cs typeface="Calibri"/>
              </a:defRPr>
            </a:lvl1pPr>
            <a:lvl2pPr marL="457200" indent="0" algn="ctr">
              <a:buFontTx/>
              <a:buNone/>
              <a:defRPr>
                <a:latin typeface="Source Sans Pro"/>
                <a:cs typeface="Source Sans Pro"/>
              </a:defRPr>
            </a:lvl2pPr>
            <a:lvl3pPr marL="914400" indent="0" algn="ctr">
              <a:buFontTx/>
              <a:buNone/>
              <a:defRPr>
                <a:latin typeface="Source Sans Pro"/>
                <a:cs typeface="Source Sans Pro"/>
              </a:defRPr>
            </a:lvl3pPr>
            <a:lvl4pPr marL="1371600" indent="0" algn="ctr">
              <a:buFontTx/>
              <a:buNone/>
              <a:defRPr>
                <a:latin typeface="Source Sans Pro"/>
                <a:cs typeface="Source Sans Pro"/>
              </a:defRPr>
            </a:lvl4pPr>
            <a:lvl5pPr marL="1828800" indent="0" algn="ctr">
              <a:buFontTx/>
              <a:buNone/>
              <a:defRPr>
                <a:latin typeface="Source Sans Pro"/>
                <a:cs typeface="Source Sans Pro"/>
              </a:defRPr>
            </a:lvl5pPr>
          </a:lstStyle>
          <a:p>
            <a:pPr lvl="0"/>
            <a:r>
              <a:rPr lang="en-US" dirty="0" smtClean="0"/>
              <a:t>Click to edit Master text styles</a:t>
            </a:r>
          </a:p>
        </p:txBody>
      </p:sp>
    </p:spTree>
    <p:extLst>
      <p:ext uri="{BB962C8B-B14F-4D97-AF65-F5344CB8AC3E}">
        <p14:creationId xmlns:p14="http://schemas.microsoft.com/office/powerpoint/2010/main" val="15342569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s 3">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97"/>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a:t>
            </a:r>
          </a:p>
        </p:txBody>
      </p:sp>
    </p:spTree>
    <p:extLst>
      <p:ext uri="{BB962C8B-B14F-4D97-AF65-F5344CB8AC3E}">
        <p14:creationId xmlns:p14="http://schemas.microsoft.com/office/powerpoint/2010/main" val="12269578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verse Points 2">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97"/>
            <a:ext cx="8229600" cy="502708"/>
          </a:xfrm>
          <a:prstGeom prst="rect">
            <a:avLst/>
          </a:prstGeom>
        </p:spPr>
        <p:txBody>
          <a:bodyPr vert="horz"/>
          <a:lstStyle>
            <a:lvl1pPr algn="ctr">
              <a:defRPr sz="3200" b="1"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accent1">
                    <a:lumMod val="75000"/>
                  </a:schemeClr>
                </a:solidFill>
                <a:latin typeface="Calibri"/>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14281883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7"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9" r:id="rId1"/>
    <p:sldLayoutId id="2147483870" r:id="rId2"/>
    <p:sldLayoutId id="2147483865"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66" r:id="rId18"/>
    <p:sldLayoutId id="2147483867" r:id="rId19"/>
    <p:sldLayoutId id="2147483868" r:id="rId20"/>
    <p:sldLayoutId id="2147483885" r:id="rId21"/>
    <p:sldLayoutId id="2147483886" r:id="rId22"/>
    <p:sldLayoutId id="2147483887" r:id="rId23"/>
    <p:sldLayoutId id="2147483888" r:id="rId24"/>
    <p:sldLayoutId id="2147483889" r:id="rId25"/>
  </p:sldLayoutIdLst>
  <p:timing>
    <p:tnLst>
      <p:par>
        <p:cTn id="1" dur="indefinite" restart="never" nodeType="tmRoot"/>
      </p:par>
    </p:tnLst>
  </p:timing>
  <p:txStyles>
    <p:title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4151"/>
            <a:ext cx="8229600" cy="532905"/>
          </a:xfrm>
        </p:spPr>
        <p:txBody>
          <a:bodyPr/>
          <a:lstStyle/>
          <a:p>
            <a:r>
              <a:rPr lang="en-US" b="0" dirty="0" smtClean="0">
                <a:latin typeface="Segoe UI" panose="020B0502040204020203" pitchFamily="34" charset="0"/>
                <a:cs typeface="Segoe UI" panose="020B0502040204020203" pitchFamily="34" charset="0"/>
              </a:rPr>
              <a:t>Enabling Developers to Create Native</a:t>
            </a:r>
            <a:br>
              <a:rPr lang="en-US" b="0" dirty="0" smtClean="0">
                <a:latin typeface="Segoe UI" panose="020B0502040204020203" pitchFamily="34" charset="0"/>
                <a:cs typeface="Segoe UI" panose="020B0502040204020203" pitchFamily="34" charset="0"/>
              </a:rPr>
            </a:br>
            <a:r>
              <a:rPr lang="en-US" b="0" dirty="0" smtClean="0">
                <a:latin typeface="Segoe UI" panose="020B0502040204020203" pitchFamily="34" charset="0"/>
                <a:cs typeface="Segoe UI" panose="020B0502040204020203" pitchFamily="34" charset="0"/>
              </a:rPr>
              <a:t>iOS, Android, Mac, &amp; Windows apps in C#</a:t>
            </a:r>
            <a:endParaRPr lang="en-US"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4606472" y="3605214"/>
            <a:ext cx="3846966" cy="1438687"/>
          </a:xfrm>
        </p:spPr>
        <p:txBody>
          <a:bodyPr anchor="b"/>
          <a:lstStyle/>
          <a:p>
            <a:pPr marL="0" indent="0" algn="r">
              <a:buNone/>
            </a:pPr>
            <a:r>
              <a:rPr lang="en-US" sz="1400" dirty="0" smtClean="0"/>
              <a:t>Presenter’s Name</a:t>
            </a:r>
          </a:p>
          <a:p>
            <a:pPr marL="0" indent="0" algn="r">
              <a:buNone/>
            </a:pPr>
            <a:r>
              <a:rPr lang="en-US" sz="1400" dirty="0" smtClean="0">
                <a:latin typeface="Calibri"/>
                <a:cs typeface="Calibri"/>
              </a:rPr>
              <a:t>Presenter’s Contact</a:t>
            </a:r>
          </a:p>
          <a:p>
            <a:pPr marL="0" indent="0" algn="r">
              <a:buNone/>
            </a:pPr>
            <a:r>
              <a:rPr lang="en-US" sz="1400" dirty="0" smtClean="0"/>
              <a:t>Presenter’s Website</a:t>
            </a:r>
          </a:p>
          <a:p>
            <a:pPr marL="0" indent="0" algn="r">
              <a:buNone/>
            </a:pPr>
            <a:r>
              <a:rPr lang="en-US" sz="1400" dirty="0" smtClean="0">
                <a:latin typeface="Calibri"/>
                <a:cs typeface="Calibri"/>
              </a:rPr>
              <a:t>Presenter’s Twitter Handle</a:t>
            </a:r>
            <a:endParaRPr lang="en-US" sz="1400" dirty="0">
              <a:latin typeface="Calibri"/>
              <a:cs typeface="Calibri"/>
            </a:endParaRPr>
          </a:p>
        </p:txBody>
      </p:sp>
      <p:pic>
        <p:nvPicPr>
          <p:cNvPr id="1026" name="Picture 2" descr="C:\Users\Xamarin\Downloads\xamarin-horizontal-white@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333580"/>
            <a:ext cx="7553325" cy="183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03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See the Difference – Attributed Strings</a:t>
            </a:r>
            <a:endParaRPr lang="en-US" sz="4000" cap="none" dirty="0">
              <a:latin typeface="Segoe UI" panose="020B0502040204020203" pitchFamily="34" charset="0"/>
              <a:cs typeface="Segoe UI"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16" y="1552644"/>
            <a:ext cx="3426502" cy="21265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367" y="1552645"/>
            <a:ext cx="3439677" cy="9588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Objective-C</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88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Probing for properties on an </a:t>
            </a:r>
            <a:r>
              <a:rPr lang="en-US" sz="4000" cap="none" dirty="0" err="1" smtClean="0">
                <a:latin typeface="Segoe UI" panose="020B0502040204020203" pitchFamily="34" charset="0"/>
                <a:cs typeface="Segoe UI" panose="020B0502040204020203" pitchFamily="34" charset="0"/>
              </a:rPr>
              <a:t>AudioFile</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Objective-C</a:t>
            </a:r>
            <a:endParaRPr lang="en-US" dirty="0">
              <a:solidFill>
                <a:schemeClr val="bg1"/>
              </a:solidFill>
              <a:latin typeface="Segoe UI" panose="020B0502040204020203" pitchFamily="34" charset="0"/>
              <a:cs typeface="Segoe UI" panose="020B0502040204020203"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15" y="1552645"/>
            <a:ext cx="3420169" cy="11558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371" y="1552645"/>
            <a:ext cx="3445498" cy="3954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779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See the Different – Android </a:t>
            </a:r>
            <a:r>
              <a:rPr lang="en-US" sz="4000" cap="none" dirty="0" err="1" smtClean="0">
                <a:latin typeface="Segoe UI" panose="020B0502040204020203" pitchFamily="34" charset="0"/>
                <a:cs typeface="Segoe UI" panose="020B0502040204020203" pitchFamily="34" charset="0"/>
              </a:rPr>
              <a:t>ItemClick</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Java</a:t>
            </a:r>
            <a:endParaRPr lang="en-US" dirty="0">
              <a:solidFill>
                <a:schemeClr val="bg1"/>
              </a:solidFill>
              <a:latin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7" y="1641462"/>
            <a:ext cx="4203698" cy="13040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999491" y="3046632"/>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&amp; </a:t>
            </a:r>
            <a:r>
              <a:rPr lang="en-US" dirty="0" err="1" smtClean="0">
                <a:solidFill>
                  <a:schemeClr val="bg1"/>
                </a:solidFill>
                <a:latin typeface="Segoe UI" panose="020B0502040204020203" pitchFamily="34" charset="0"/>
                <a:cs typeface="Segoe UI" panose="020B0502040204020203" pitchFamily="34" charset="0"/>
              </a:rPr>
              <a:t>Async</a:t>
            </a:r>
            <a:r>
              <a:rPr lang="en-US" dirty="0" smtClean="0">
                <a:solidFill>
                  <a:schemeClr val="bg1"/>
                </a:solidFill>
                <a:latin typeface="Segoe UI" panose="020B0502040204020203" pitchFamily="34" charset="0"/>
                <a:cs typeface="Segoe UI" panose="020B0502040204020203" pitchFamily="34" charset="0"/>
              </a:rPr>
              <a:t> with Xamarin</a:t>
            </a:r>
            <a:endParaRPr lang="en-US" dirty="0">
              <a:solidFill>
                <a:schemeClr val="bg1"/>
              </a:solidFill>
              <a:latin typeface="Segoe UI" panose="020B0502040204020203" pitchFamily="34" charset="0"/>
              <a:cs typeface="Segoe UI" panose="020B0502040204020203" pitchFamily="34"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43" y="3554767"/>
            <a:ext cx="3860798" cy="9852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4634497" y="3180852"/>
            <a:ext cx="1162050" cy="37391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219" y="1641462"/>
            <a:ext cx="3860798" cy="10319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68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err="1" smtClean="0">
                <a:latin typeface="Segoe UI" panose="020B0502040204020203" pitchFamily="34" charset="0"/>
                <a:cs typeface="Segoe UI" panose="020B0502040204020203" pitchFamily="34" charset="0"/>
              </a:rPr>
              <a:t>Async</a:t>
            </a:r>
            <a:r>
              <a:rPr lang="en-US" sz="4000" cap="none" dirty="0" smtClean="0">
                <a:latin typeface="Segoe UI" panose="020B0502040204020203" pitchFamily="34" charset="0"/>
                <a:cs typeface="Segoe UI" panose="020B0502040204020203" pitchFamily="34" charset="0"/>
              </a:rPr>
              <a:t>/Await</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139699" y="4475372"/>
            <a:ext cx="8856663" cy="461665"/>
          </a:xfrm>
          <a:prstGeom prst="rect">
            <a:avLst/>
          </a:prstGeom>
          <a:noFill/>
        </p:spPr>
        <p:txBody>
          <a:bodyPr wrap="square" rtlCol="0">
            <a:spAutoFit/>
          </a:bodyPr>
          <a:lstStyle/>
          <a:p>
            <a:pPr algn="ctr"/>
            <a:r>
              <a:rPr lang="en-US" sz="2400" dirty="0" smtClean="0">
                <a:solidFill>
                  <a:schemeClr val="bg1"/>
                </a:solidFill>
                <a:latin typeface="Segoe UI" panose="020B0502040204020203" pitchFamily="34" charset="0"/>
                <a:cs typeface="Segoe UI" panose="020B0502040204020203" pitchFamily="34" charset="0"/>
              </a:rPr>
              <a:t>Write Beautiful &amp; Maintainable Code</a:t>
            </a:r>
            <a:endParaRPr lang="en-US" sz="2400" dirty="0">
              <a:solidFill>
                <a:schemeClr val="bg1"/>
              </a:solidFill>
              <a:latin typeface="Segoe UI" panose="020B0502040204020203" pitchFamily="34" charset="0"/>
              <a:cs typeface="Segoe UI" panose="020B0502040204020203"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07" y="950913"/>
            <a:ext cx="5729286" cy="33770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542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2382"/>
            <a:ext cx="8229600" cy="1518737"/>
          </a:xfrm>
        </p:spPr>
        <p:txBody>
          <a:bodyPr/>
          <a:lstStyle/>
          <a:p>
            <a:r>
              <a:rPr lang="en-US" sz="8800" b="0" dirty="0" smtClean="0">
                <a:solidFill>
                  <a:srgbClr val="3498DB"/>
                </a:solidFill>
                <a:latin typeface="Segoe UI" panose="020B0502040204020203" pitchFamily="34" charset="0"/>
                <a:cs typeface="Segoe UI" panose="020B0502040204020203" pitchFamily="34" charset="0"/>
              </a:rPr>
              <a:t>Why Xamarin?</a:t>
            </a:r>
            <a:endParaRPr lang="en-US" sz="8800" b="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012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smtClean="0">
                <a:latin typeface="Segoe UI" panose="020B0502040204020203" pitchFamily="34" charset="0"/>
                <a:cs typeface="Segoe UI" panose="020B0502040204020203" pitchFamily="34" charset="0"/>
              </a:rPr>
              <a:t>Write Everything in C#</a:t>
            </a:r>
            <a:endParaRPr lang="en-US" sz="4000" b="0" dirty="0">
              <a:latin typeface="Segoe UI" panose="020B0502040204020203" pitchFamily="34" charset="0"/>
              <a:cs typeface="Segoe UI" panose="020B0502040204020203" pitchFamily="34" charset="0"/>
            </a:endParaRPr>
          </a:p>
        </p:txBody>
      </p:sp>
      <p:sp>
        <p:nvSpPr>
          <p:cNvPr id="10" name="Rounded Rectangle 9"/>
          <p:cNvSpPr/>
          <p:nvPr/>
        </p:nvSpPr>
        <p:spPr>
          <a:xfrm>
            <a:off x="-452438" y="1244211"/>
            <a:ext cx="10048876" cy="2082025"/>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07348"/>
            <a:ext cx="9144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
          <p:cNvSpPr txBox="1">
            <a:spLocks noChangeArrowheads="1"/>
          </p:cNvSpPr>
          <p:nvPr/>
        </p:nvSpPr>
        <p:spPr bwMode="auto">
          <a:xfrm>
            <a:off x="304800" y="3596887"/>
            <a:ext cx="8686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3200" dirty="0">
                <a:solidFill>
                  <a:schemeClr val="bg1"/>
                </a:solidFill>
                <a:latin typeface="Segoe UI" panose="020B0502040204020203" pitchFamily="34" charset="0"/>
                <a:cs typeface="Segoe UI" panose="020B0502040204020203" pitchFamily="34" charset="0"/>
              </a:rPr>
              <a:t>iOS, Android, Windows, Windows Phone, Mac</a:t>
            </a:r>
          </a:p>
          <a:p>
            <a:pPr algn="ctr"/>
            <a:r>
              <a:rPr lang="en-US" altLang="en-US" sz="3200" dirty="0">
                <a:solidFill>
                  <a:schemeClr val="bg1"/>
                </a:solidFill>
                <a:latin typeface="Segoe UI" panose="020B0502040204020203" pitchFamily="34" charset="0"/>
                <a:cs typeface="Segoe UI" panose="020B0502040204020203" pitchFamily="34" charset="0"/>
              </a:rPr>
              <a:t>2.5+ Billion Devices!</a:t>
            </a:r>
          </a:p>
        </p:txBody>
      </p:sp>
    </p:spTree>
    <p:extLst>
      <p:ext uri="{BB962C8B-B14F-4D97-AF65-F5344CB8AC3E}">
        <p14:creationId xmlns:p14="http://schemas.microsoft.com/office/powerpoint/2010/main" val="956547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74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History</a:t>
            </a:r>
            <a:br>
              <a:rPr lang="en-US" sz="4000" b="0" dirty="0" smtClean="0">
                <a:latin typeface="Segoe UI" panose="020B0502040204020203" pitchFamily="34" charset="0"/>
                <a:cs typeface="Segoe UI" panose="020B0502040204020203" pitchFamily="34" charset="0"/>
              </a:rPr>
            </a:br>
            <a:r>
              <a:rPr lang="en-US" sz="1800" b="0" dirty="0" smtClean="0">
                <a:latin typeface="Segoe UI" panose="020B0502040204020203" pitchFamily="34" charset="0"/>
                <a:cs typeface="Segoe UI" panose="020B0502040204020203" pitchFamily="34" charset="0"/>
              </a:rPr>
              <a:t>Over a Decade of Enterprise Production Use</a:t>
            </a:r>
            <a:endParaRPr lang="en-US" sz="1800" b="0" dirty="0">
              <a:latin typeface="Segoe UI" panose="020B0502040204020203" pitchFamily="34" charset="0"/>
              <a:cs typeface="Segoe UI" panose="020B0502040204020203" pitchFamily="34" charset="0"/>
            </a:endParaRPr>
          </a:p>
        </p:txBody>
      </p:sp>
      <p:sp>
        <p:nvSpPr>
          <p:cNvPr id="10" name="Rounded Rectangle 9"/>
          <p:cNvSpPr/>
          <p:nvPr/>
        </p:nvSpPr>
        <p:spPr>
          <a:xfrm>
            <a:off x="114300" y="1041400"/>
            <a:ext cx="8877299" cy="401002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Ellipse 98"/>
          <p:cNvSpPr/>
          <p:nvPr/>
        </p:nvSpPr>
        <p:spPr bwMode="auto">
          <a:xfrm>
            <a:off x="1727678" y="4859548"/>
            <a:ext cx="2133600" cy="191876"/>
          </a:xfrm>
          <a:prstGeom prst="ellipse">
            <a:avLst/>
          </a:prstGeom>
          <a:gradFill flip="none" rotWithShape="1">
            <a:gsLst>
              <a:gs pos="100000">
                <a:srgbClr val="FFFFFF">
                  <a:alpha val="0"/>
                </a:srgbClr>
              </a:gs>
              <a:gs pos="0">
                <a:schemeClr val="bg1">
                  <a:lumMod val="50000"/>
                  <a:alpha val="63000"/>
                </a:scheme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solidFill>
                <a:srgbClr val="FFFFFF"/>
              </a:solidFill>
            </a:endParaRPr>
          </a:p>
        </p:txBody>
      </p:sp>
      <p:cxnSp>
        <p:nvCxnSpPr>
          <p:cNvPr id="13" name="Straight Connector 12"/>
          <p:cNvCxnSpPr/>
          <p:nvPr/>
        </p:nvCxnSpPr>
        <p:spPr>
          <a:xfrm>
            <a:off x="1524000" y="2547938"/>
            <a:ext cx="7315200" cy="1587"/>
          </a:xfrm>
          <a:prstGeom prst="line">
            <a:avLst/>
          </a:prstGeom>
          <a:ln>
            <a:solidFill>
              <a:srgbClr val="376092"/>
            </a:solidFill>
            <a:tailEnd type="oval"/>
          </a:ln>
        </p:spPr>
        <p:style>
          <a:lnRef idx="1">
            <a:schemeClr val="accent1"/>
          </a:lnRef>
          <a:fillRef idx="0">
            <a:schemeClr val="accent1"/>
          </a:fillRef>
          <a:effectRef idx="0">
            <a:schemeClr val="accent1"/>
          </a:effectRef>
          <a:fontRef idx="minor">
            <a:schemeClr val="tx1"/>
          </a:fontRef>
        </p:style>
      </p:cxnSp>
      <p:grpSp>
        <p:nvGrpSpPr>
          <p:cNvPr id="14" name="Group 24"/>
          <p:cNvGrpSpPr>
            <a:grpSpLocks/>
          </p:cNvGrpSpPr>
          <p:nvPr/>
        </p:nvGrpSpPr>
        <p:grpSpPr bwMode="auto">
          <a:xfrm>
            <a:off x="1906587" y="2417763"/>
            <a:ext cx="228600" cy="228600"/>
            <a:chOff x="2628904" y="3086104"/>
            <a:chExt cx="228600" cy="228600"/>
          </a:xfrm>
        </p:grpSpPr>
        <p:sp>
          <p:nvSpPr>
            <p:cNvPr id="15" name="Oval 14"/>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Oval 15"/>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grpSp>
        <p:nvGrpSpPr>
          <p:cNvPr id="17" name="Group 31"/>
          <p:cNvGrpSpPr>
            <a:grpSpLocks/>
          </p:cNvGrpSpPr>
          <p:nvPr/>
        </p:nvGrpSpPr>
        <p:grpSpPr bwMode="auto">
          <a:xfrm>
            <a:off x="6937375" y="2411413"/>
            <a:ext cx="228600" cy="228600"/>
            <a:chOff x="2628904" y="3086104"/>
            <a:chExt cx="228600" cy="228600"/>
          </a:xfrm>
        </p:grpSpPr>
        <p:sp>
          <p:nvSpPr>
            <p:cNvPr id="18" name="Oval 17"/>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9" name="Oval 18"/>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20" name="TextBox 19"/>
          <p:cNvSpPr txBox="1"/>
          <p:nvPr/>
        </p:nvSpPr>
        <p:spPr>
          <a:xfrm>
            <a:off x="1574800" y="2130426"/>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2000</a:t>
            </a:r>
            <a:endParaRPr lang="en-US" sz="1400" dirty="0">
              <a:solidFill>
                <a:srgbClr val="2A9B18"/>
              </a:solidFill>
            </a:endParaRPr>
          </a:p>
        </p:txBody>
      </p:sp>
      <p:sp>
        <p:nvSpPr>
          <p:cNvPr id="21" name="Rektangel 76"/>
          <p:cNvSpPr>
            <a:spLocks noChangeArrowheads="1"/>
          </p:cNvSpPr>
          <p:nvPr/>
        </p:nvSpPr>
        <p:spPr bwMode="auto">
          <a:xfrm>
            <a:off x="1676400" y="2800332"/>
            <a:ext cx="1422400" cy="461665"/>
          </a:xfrm>
          <a:prstGeom prst="rect">
            <a:avLst/>
          </a:prstGeom>
          <a:noFill/>
          <a:ln w="9525">
            <a:noFill/>
            <a:miter lim="800000"/>
            <a:headEnd/>
            <a:tailEnd/>
          </a:ln>
        </p:spPr>
        <p:txBody>
          <a:bodyPr wrap="square">
            <a:spAutoFit/>
          </a:bodyPr>
          <a:lstStyle/>
          <a:p>
            <a:r>
              <a:rPr lang="en-US" sz="1200" noProof="1" smtClean="0">
                <a:solidFill>
                  <a:srgbClr val="262626"/>
                </a:solidFill>
              </a:rPr>
              <a:t>Ximian</a:t>
            </a:r>
            <a:r>
              <a:rPr lang="en-US" sz="1200" noProof="1">
                <a:solidFill>
                  <a:srgbClr val="262626"/>
                </a:solidFill>
              </a:rPr>
              <a:t> </a:t>
            </a:r>
            <a:r>
              <a:rPr lang="en-US" sz="1200" noProof="1" smtClean="0">
                <a:solidFill>
                  <a:srgbClr val="262626"/>
                </a:solidFill>
              </a:rPr>
              <a:t/>
            </a:r>
            <a:br>
              <a:rPr lang="en-US" sz="1200" noProof="1" smtClean="0">
                <a:solidFill>
                  <a:srgbClr val="262626"/>
                </a:solidFill>
              </a:rPr>
            </a:br>
            <a:r>
              <a:rPr lang="en-US" sz="1200" noProof="1" smtClean="0">
                <a:solidFill>
                  <a:srgbClr val="262626"/>
                </a:solidFill>
              </a:rPr>
              <a:t>Founded</a:t>
            </a:r>
          </a:p>
        </p:txBody>
      </p:sp>
      <p:grpSp>
        <p:nvGrpSpPr>
          <p:cNvPr id="22" name="Group 21"/>
          <p:cNvGrpSpPr>
            <a:grpSpLocks/>
          </p:cNvGrpSpPr>
          <p:nvPr/>
        </p:nvGrpSpPr>
        <p:grpSpPr bwMode="auto">
          <a:xfrm>
            <a:off x="5870576" y="2417763"/>
            <a:ext cx="228600" cy="228600"/>
            <a:chOff x="2628904" y="3086104"/>
            <a:chExt cx="228600" cy="228600"/>
          </a:xfrm>
        </p:grpSpPr>
        <p:sp>
          <p:nvSpPr>
            <p:cNvPr id="23" name="Oval 22"/>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4" name="Oval 23"/>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pic>
        <p:nvPicPr>
          <p:cNvPr id="25" name="Picture 24"/>
          <p:cNvPicPr>
            <a:picLocks noChangeAspect="1"/>
          </p:cNvPicPr>
          <p:nvPr/>
        </p:nvPicPr>
        <p:blipFill rotWithShape="1">
          <a:blip r:embed="rId3"/>
          <a:srcRect r="67027"/>
          <a:stretch/>
        </p:blipFill>
        <p:spPr>
          <a:xfrm>
            <a:off x="267466" y="1959294"/>
            <a:ext cx="1335023" cy="1096644"/>
          </a:xfrm>
          <a:prstGeom prst="rect">
            <a:avLst/>
          </a:prstGeom>
        </p:spPr>
      </p:pic>
      <p:grpSp>
        <p:nvGrpSpPr>
          <p:cNvPr id="26" name="Group 24"/>
          <p:cNvGrpSpPr>
            <a:grpSpLocks/>
          </p:cNvGrpSpPr>
          <p:nvPr/>
        </p:nvGrpSpPr>
        <p:grpSpPr bwMode="auto">
          <a:xfrm>
            <a:off x="2719387" y="2417763"/>
            <a:ext cx="228600" cy="228600"/>
            <a:chOff x="2628904" y="3086104"/>
            <a:chExt cx="228600" cy="228600"/>
          </a:xfrm>
        </p:grpSpPr>
        <p:sp>
          <p:nvSpPr>
            <p:cNvPr id="27" name="Oval 26"/>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8" name="Oval 27"/>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29" name="TextBox 28"/>
          <p:cNvSpPr txBox="1"/>
          <p:nvPr/>
        </p:nvSpPr>
        <p:spPr>
          <a:xfrm>
            <a:off x="2387600" y="2121695"/>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2001</a:t>
            </a:r>
            <a:endParaRPr lang="en-US" sz="1400" dirty="0">
              <a:solidFill>
                <a:srgbClr val="2A9B18"/>
              </a:solidFill>
            </a:endParaRPr>
          </a:p>
        </p:txBody>
      </p:sp>
      <p:sp>
        <p:nvSpPr>
          <p:cNvPr id="30" name="Rektangel 76"/>
          <p:cNvSpPr>
            <a:spLocks noChangeArrowheads="1"/>
          </p:cNvSpPr>
          <p:nvPr/>
        </p:nvSpPr>
        <p:spPr bwMode="auto">
          <a:xfrm>
            <a:off x="2603500" y="2800332"/>
            <a:ext cx="1422400" cy="461665"/>
          </a:xfrm>
          <a:prstGeom prst="rect">
            <a:avLst/>
          </a:prstGeom>
          <a:noFill/>
          <a:ln w="9525">
            <a:noFill/>
            <a:miter lim="800000"/>
            <a:headEnd/>
            <a:tailEnd/>
          </a:ln>
        </p:spPr>
        <p:txBody>
          <a:bodyPr wrap="square">
            <a:spAutoFit/>
          </a:bodyPr>
          <a:lstStyle/>
          <a:p>
            <a:r>
              <a:rPr lang="en-US" sz="1200" noProof="1" smtClean="0">
                <a:solidFill>
                  <a:srgbClr val="262626"/>
                </a:solidFill>
              </a:rPr>
              <a:t>Mono</a:t>
            </a:r>
          </a:p>
          <a:p>
            <a:r>
              <a:rPr lang="en-US" sz="1200" noProof="1" smtClean="0">
                <a:solidFill>
                  <a:srgbClr val="262626"/>
                </a:solidFill>
              </a:rPr>
              <a:t>Started</a:t>
            </a:r>
          </a:p>
        </p:txBody>
      </p:sp>
      <p:grpSp>
        <p:nvGrpSpPr>
          <p:cNvPr id="31" name="Group 24"/>
          <p:cNvGrpSpPr>
            <a:grpSpLocks/>
          </p:cNvGrpSpPr>
          <p:nvPr/>
        </p:nvGrpSpPr>
        <p:grpSpPr bwMode="auto">
          <a:xfrm>
            <a:off x="3658556" y="2417763"/>
            <a:ext cx="228600" cy="228600"/>
            <a:chOff x="2628904" y="3086104"/>
            <a:chExt cx="228600" cy="228600"/>
          </a:xfrm>
        </p:grpSpPr>
        <p:sp>
          <p:nvSpPr>
            <p:cNvPr id="32" name="Oval 31"/>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3" name="Oval 32"/>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34" name="TextBox 33"/>
          <p:cNvSpPr txBox="1"/>
          <p:nvPr/>
        </p:nvSpPr>
        <p:spPr>
          <a:xfrm>
            <a:off x="3353278" y="2112963"/>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2003</a:t>
            </a:r>
            <a:endParaRPr lang="en-US" sz="1400" dirty="0">
              <a:solidFill>
                <a:srgbClr val="2A9B18"/>
              </a:solidFill>
            </a:endParaRPr>
          </a:p>
        </p:txBody>
      </p:sp>
      <p:sp>
        <p:nvSpPr>
          <p:cNvPr id="35" name="Rektangel 76"/>
          <p:cNvSpPr>
            <a:spLocks noChangeArrowheads="1"/>
          </p:cNvSpPr>
          <p:nvPr/>
        </p:nvSpPr>
        <p:spPr bwMode="auto">
          <a:xfrm>
            <a:off x="3556478" y="2800332"/>
            <a:ext cx="1422400" cy="646331"/>
          </a:xfrm>
          <a:prstGeom prst="rect">
            <a:avLst/>
          </a:prstGeom>
          <a:noFill/>
          <a:ln w="9525">
            <a:noFill/>
            <a:miter lim="800000"/>
            <a:headEnd/>
            <a:tailEnd/>
          </a:ln>
        </p:spPr>
        <p:txBody>
          <a:bodyPr wrap="square">
            <a:spAutoFit/>
          </a:bodyPr>
          <a:lstStyle/>
          <a:p>
            <a:r>
              <a:rPr lang="en-US" sz="1200" noProof="1" smtClean="0">
                <a:solidFill>
                  <a:srgbClr val="262626"/>
                </a:solidFill>
              </a:rPr>
              <a:t>Ximian</a:t>
            </a:r>
            <a:r>
              <a:rPr lang="en-US" sz="1200" noProof="1">
                <a:solidFill>
                  <a:srgbClr val="262626"/>
                </a:solidFill>
              </a:rPr>
              <a:t> </a:t>
            </a:r>
            <a:r>
              <a:rPr lang="en-US" sz="1200" noProof="1" smtClean="0">
                <a:solidFill>
                  <a:srgbClr val="262626"/>
                </a:solidFill>
              </a:rPr>
              <a:t/>
            </a:r>
            <a:br>
              <a:rPr lang="en-US" sz="1200" noProof="1" smtClean="0">
                <a:solidFill>
                  <a:srgbClr val="262626"/>
                </a:solidFill>
              </a:rPr>
            </a:br>
            <a:r>
              <a:rPr lang="en-US" sz="1200" noProof="1" smtClean="0">
                <a:solidFill>
                  <a:srgbClr val="262626"/>
                </a:solidFill>
              </a:rPr>
              <a:t>Acquired </a:t>
            </a:r>
            <a:br>
              <a:rPr lang="en-US" sz="1200" noProof="1" smtClean="0">
                <a:solidFill>
                  <a:srgbClr val="262626"/>
                </a:solidFill>
              </a:rPr>
            </a:br>
            <a:r>
              <a:rPr lang="en-US" sz="1200" noProof="1" smtClean="0">
                <a:solidFill>
                  <a:srgbClr val="262626"/>
                </a:solidFill>
              </a:rPr>
              <a:t>by Novell</a:t>
            </a:r>
          </a:p>
        </p:txBody>
      </p:sp>
      <p:grpSp>
        <p:nvGrpSpPr>
          <p:cNvPr id="36" name="Group 24"/>
          <p:cNvGrpSpPr>
            <a:grpSpLocks/>
          </p:cNvGrpSpPr>
          <p:nvPr/>
        </p:nvGrpSpPr>
        <p:grpSpPr bwMode="auto">
          <a:xfrm>
            <a:off x="4826000" y="2417763"/>
            <a:ext cx="228600" cy="228600"/>
            <a:chOff x="2628904" y="3086104"/>
            <a:chExt cx="228600" cy="228600"/>
          </a:xfrm>
        </p:grpSpPr>
        <p:sp>
          <p:nvSpPr>
            <p:cNvPr id="37" name="Oval 36"/>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8" name="Oval 37"/>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39" name="TextBox 38"/>
          <p:cNvSpPr txBox="1"/>
          <p:nvPr/>
        </p:nvSpPr>
        <p:spPr>
          <a:xfrm>
            <a:off x="4483578" y="2104231"/>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2009</a:t>
            </a:r>
            <a:endParaRPr lang="en-US" sz="1400" dirty="0">
              <a:solidFill>
                <a:srgbClr val="2A9B18"/>
              </a:solidFill>
            </a:endParaRPr>
          </a:p>
        </p:txBody>
      </p:sp>
      <p:sp>
        <p:nvSpPr>
          <p:cNvPr id="40" name="Rektangel 76"/>
          <p:cNvSpPr>
            <a:spLocks noChangeArrowheads="1"/>
          </p:cNvSpPr>
          <p:nvPr/>
        </p:nvSpPr>
        <p:spPr bwMode="auto">
          <a:xfrm>
            <a:off x="4674078" y="2800332"/>
            <a:ext cx="1118710" cy="830997"/>
          </a:xfrm>
          <a:prstGeom prst="rect">
            <a:avLst/>
          </a:prstGeom>
          <a:noFill/>
          <a:ln w="9525">
            <a:noFill/>
            <a:miter lim="800000"/>
            <a:headEnd/>
            <a:tailEnd/>
          </a:ln>
        </p:spPr>
        <p:txBody>
          <a:bodyPr wrap="square">
            <a:spAutoFit/>
          </a:bodyPr>
          <a:lstStyle/>
          <a:p>
            <a:r>
              <a:rPr lang="en-US" sz="1200" noProof="1" smtClean="0">
                <a:solidFill>
                  <a:srgbClr val="262626"/>
                </a:solidFill>
              </a:rPr>
              <a:t>First iOS product (now Xamarin.iOS) launches</a:t>
            </a:r>
          </a:p>
        </p:txBody>
      </p:sp>
      <p:sp>
        <p:nvSpPr>
          <p:cNvPr id="41" name="TextBox 40"/>
          <p:cNvSpPr txBox="1"/>
          <p:nvPr/>
        </p:nvSpPr>
        <p:spPr>
          <a:xfrm>
            <a:off x="5537678" y="2095500"/>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2011</a:t>
            </a:r>
            <a:endParaRPr lang="en-US" sz="1400" dirty="0">
              <a:solidFill>
                <a:srgbClr val="3366FF"/>
              </a:solidFill>
            </a:endParaRPr>
          </a:p>
        </p:txBody>
      </p:sp>
      <p:sp>
        <p:nvSpPr>
          <p:cNvPr id="42" name="Rektangel 76"/>
          <p:cNvSpPr>
            <a:spLocks noChangeArrowheads="1"/>
          </p:cNvSpPr>
          <p:nvPr/>
        </p:nvSpPr>
        <p:spPr bwMode="auto">
          <a:xfrm>
            <a:off x="5701667" y="2800332"/>
            <a:ext cx="1413508" cy="1138773"/>
          </a:xfrm>
          <a:prstGeom prst="rect">
            <a:avLst/>
          </a:prstGeom>
          <a:noFill/>
          <a:ln w="9525">
            <a:noFill/>
            <a:miter lim="800000"/>
            <a:headEnd/>
            <a:tailEnd/>
          </a:ln>
        </p:spPr>
        <p:txBody>
          <a:bodyPr wrap="square">
            <a:spAutoFit/>
          </a:bodyPr>
          <a:lstStyle/>
          <a:p>
            <a:r>
              <a:rPr lang="en-US" sz="1200" noProof="1" smtClean="0">
                <a:solidFill>
                  <a:srgbClr val="262626"/>
                </a:solidFill>
              </a:rPr>
              <a:t>Xamarin </a:t>
            </a:r>
            <a:br>
              <a:rPr lang="en-US" sz="1200" noProof="1" smtClean="0">
                <a:solidFill>
                  <a:srgbClr val="262626"/>
                </a:solidFill>
              </a:rPr>
            </a:br>
            <a:r>
              <a:rPr lang="en-US" sz="1200" noProof="1" smtClean="0">
                <a:solidFill>
                  <a:srgbClr val="262626"/>
                </a:solidFill>
              </a:rPr>
              <a:t>Founded</a:t>
            </a:r>
          </a:p>
          <a:p>
            <a:endParaRPr lang="en-US" sz="800" noProof="1">
              <a:solidFill>
                <a:srgbClr val="262626"/>
              </a:solidFill>
            </a:endParaRPr>
          </a:p>
          <a:p>
            <a:r>
              <a:rPr lang="en-US" sz="1200" noProof="1" smtClean="0">
                <a:solidFill>
                  <a:srgbClr val="262626"/>
                </a:solidFill>
              </a:rPr>
              <a:t>First </a:t>
            </a:r>
            <a:br>
              <a:rPr lang="en-US" sz="1200" noProof="1" smtClean="0">
                <a:solidFill>
                  <a:srgbClr val="262626"/>
                </a:solidFill>
              </a:rPr>
            </a:br>
            <a:r>
              <a:rPr lang="en-US" sz="1200" noProof="1" smtClean="0">
                <a:solidFill>
                  <a:srgbClr val="262626"/>
                </a:solidFill>
              </a:rPr>
              <a:t>Release of  Xamarin.Android</a:t>
            </a:r>
          </a:p>
        </p:txBody>
      </p:sp>
      <p:sp>
        <p:nvSpPr>
          <p:cNvPr id="43" name="TextBox 42"/>
          <p:cNvSpPr txBox="1"/>
          <p:nvPr/>
        </p:nvSpPr>
        <p:spPr>
          <a:xfrm>
            <a:off x="6579078" y="2096295"/>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2012</a:t>
            </a:r>
            <a:endParaRPr lang="en-US" sz="1400" dirty="0">
              <a:solidFill>
                <a:srgbClr val="3366FF"/>
              </a:solidFill>
            </a:endParaRPr>
          </a:p>
        </p:txBody>
      </p:sp>
      <p:sp>
        <p:nvSpPr>
          <p:cNvPr id="44" name="Rektangel 76"/>
          <p:cNvSpPr>
            <a:spLocks noChangeArrowheads="1"/>
          </p:cNvSpPr>
          <p:nvPr/>
        </p:nvSpPr>
        <p:spPr bwMode="auto">
          <a:xfrm>
            <a:off x="6835620" y="2808398"/>
            <a:ext cx="1413508" cy="1323439"/>
          </a:xfrm>
          <a:prstGeom prst="rect">
            <a:avLst/>
          </a:prstGeom>
          <a:noFill/>
          <a:ln w="9525">
            <a:noFill/>
            <a:miter lim="800000"/>
            <a:headEnd/>
            <a:tailEnd/>
          </a:ln>
        </p:spPr>
        <p:txBody>
          <a:bodyPr wrap="square">
            <a:spAutoFit/>
          </a:bodyPr>
          <a:lstStyle/>
          <a:p>
            <a:r>
              <a:rPr lang="en-US" sz="1200" noProof="1" smtClean="0">
                <a:solidFill>
                  <a:srgbClr val="262626"/>
                </a:solidFill>
              </a:rPr>
              <a:t>First </a:t>
            </a:r>
            <a:br>
              <a:rPr lang="en-US" sz="1200" noProof="1" smtClean="0">
                <a:solidFill>
                  <a:srgbClr val="262626"/>
                </a:solidFill>
              </a:rPr>
            </a:br>
            <a:r>
              <a:rPr lang="en-US" sz="1200" noProof="1" smtClean="0">
                <a:solidFill>
                  <a:srgbClr val="262626"/>
                </a:solidFill>
              </a:rPr>
              <a:t>release of Xamarin.Mac</a:t>
            </a:r>
          </a:p>
          <a:p>
            <a:endParaRPr lang="en-US" sz="800" noProof="1" smtClean="0">
              <a:solidFill>
                <a:srgbClr val="262626"/>
              </a:solidFill>
            </a:endParaRPr>
          </a:p>
          <a:p>
            <a:r>
              <a:rPr lang="en-US" sz="1200" noProof="1" smtClean="0">
                <a:solidFill>
                  <a:srgbClr val="262626"/>
                </a:solidFill>
              </a:rPr>
              <a:t>Launch</a:t>
            </a:r>
            <a:br>
              <a:rPr lang="en-US" sz="1200" noProof="1" smtClean="0">
                <a:solidFill>
                  <a:srgbClr val="262626"/>
                </a:solidFill>
              </a:rPr>
            </a:br>
            <a:r>
              <a:rPr lang="en-US" sz="1200" noProof="1" smtClean="0">
                <a:solidFill>
                  <a:srgbClr val="262626"/>
                </a:solidFill>
              </a:rPr>
              <a:t>Partner</a:t>
            </a:r>
            <a:br>
              <a:rPr lang="en-US" sz="1200" noProof="1" smtClean="0">
                <a:solidFill>
                  <a:srgbClr val="262626"/>
                </a:solidFill>
              </a:rPr>
            </a:br>
            <a:r>
              <a:rPr lang="en-US" sz="1200" noProof="1" smtClean="0">
                <a:solidFill>
                  <a:srgbClr val="262626"/>
                </a:solidFill>
              </a:rPr>
              <a:t>Program</a:t>
            </a:r>
          </a:p>
        </p:txBody>
      </p:sp>
      <p:grpSp>
        <p:nvGrpSpPr>
          <p:cNvPr id="45" name="Group 31"/>
          <p:cNvGrpSpPr>
            <a:grpSpLocks/>
          </p:cNvGrpSpPr>
          <p:nvPr/>
        </p:nvGrpSpPr>
        <p:grpSpPr bwMode="auto">
          <a:xfrm>
            <a:off x="7969250" y="2399508"/>
            <a:ext cx="228600" cy="228600"/>
            <a:chOff x="2628904" y="3086104"/>
            <a:chExt cx="228600" cy="228600"/>
          </a:xfrm>
        </p:grpSpPr>
        <p:sp>
          <p:nvSpPr>
            <p:cNvPr id="46" name="Oval 45"/>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Oval 46"/>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48" name="TextBox 47"/>
          <p:cNvSpPr txBox="1"/>
          <p:nvPr/>
        </p:nvSpPr>
        <p:spPr>
          <a:xfrm>
            <a:off x="7610953" y="2084390"/>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2013</a:t>
            </a:r>
            <a:endParaRPr lang="en-US" sz="1400" dirty="0">
              <a:solidFill>
                <a:srgbClr val="3366FF"/>
              </a:solidFill>
            </a:endParaRPr>
          </a:p>
        </p:txBody>
      </p:sp>
      <p:sp>
        <p:nvSpPr>
          <p:cNvPr id="49" name="Rektangel 76"/>
          <p:cNvSpPr>
            <a:spLocks noChangeArrowheads="1"/>
          </p:cNvSpPr>
          <p:nvPr/>
        </p:nvSpPr>
        <p:spPr bwMode="auto">
          <a:xfrm>
            <a:off x="7753350" y="2808398"/>
            <a:ext cx="1413508" cy="2123658"/>
          </a:xfrm>
          <a:prstGeom prst="rect">
            <a:avLst/>
          </a:prstGeom>
          <a:noFill/>
          <a:ln w="9525">
            <a:noFill/>
            <a:miter lim="800000"/>
            <a:headEnd/>
            <a:tailEnd/>
          </a:ln>
        </p:spPr>
        <p:txBody>
          <a:bodyPr wrap="square">
            <a:spAutoFit/>
          </a:bodyPr>
          <a:lstStyle/>
          <a:p>
            <a:r>
              <a:rPr lang="en-US" sz="1200" noProof="1" smtClean="0">
                <a:solidFill>
                  <a:srgbClr val="262626"/>
                </a:solidFill>
              </a:rPr>
              <a:t>Xamarin 2.0</a:t>
            </a:r>
          </a:p>
          <a:p>
            <a:endParaRPr lang="en-US" sz="800" noProof="1" smtClean="0">
              <a:solidFill>
                <a:srgbClr val="262626"/>
              </a:solidFill>
            </a:endParaRPr>
          </a:p>
          <a:p>
            <a:r>
              <a:rPr lang="en-US" sz="1200" noProof="1" smtClean="0">
                <a:solidFill>
                  <a:srgbClr val="262626"/>
                </a:solidFill>
              </a:rPr>
              <a:t>Component </a:t>
            </a:r>
          </a:p>
          <a:p>
            <a:r>
              <a:rPr lang="en-US" sz="1200" noProof="1" smtClean="0">
                <a:solidFill>
                  <a:srgbClr val="262626"/>
                </a:solidFill>
              </a:rPr>
              <a:t>Store</a:t>
            </a:r>
          </a:p>
          <a:p>
            <a:endParaRPr lang="en-US" sz="800" noProof="1" smtClean="0">
              <a:solidFill>
                <a:srgbClr val="262626"/>
              </a:solidFill>
            </a:endParaRPr>
          </a:p>
          <a:p>
            <a:r>
              <a:rPr lang="en-US" sz="1200" noProof="1" smtClean="0">
                <a:solidFill>
                  <a:srgbClr val="262626"/>
                </a:solidFill>
              </a:rPr>
              <a:t>Evolve 2013</a:t>
            </a:r>
            <a:r>
              <a:rPr lang="en-US" sz="1200" noProof="1">
                <a:solidFill>
                  <a:srgbClr val="262626"/>
                </a:solidFill>
              </a:rPr>
              <a:t> </a:t>
            </a:r>
            <a:endParaRPr lang="en-US" sz="1200" noProof="1" smtClean="0">
              <a:solidFill>
                <a:srgbClr val="262626"/>
              </a:solidFill>
            </a:endParaRPr>
          </a:p>
          <a:p>
            <a:endParaRPr lang="en-US" sz="1200" noProof="1">
              <a:solidFill>
                <a:srgbClr val="262626"/>
              </a:solidFill>
            </a:endParaRPr>
          </a:p>
          <a:p>
            <a:r>
              <a:rPr lang="en-US" sz="1200" noProof="1">
                <a:solidFill>
                  <a:srgbClr val="262626"/>
                </a:solidFill>
              </a:rPr>
              <a:t>Xamarin Test</a:t>
            </a:r>
          </a:p>
          <a:p>
            <a:r>
              <a:rPr lang="en-US" sz="1200" noProof="1" smtClean="0">
                <a:solidFill>
                  <a:srgbClr val="262626"/>
                </a:solidFill>
              </a:rPr>
              <a:t>Cloud</a:t>
            </a:r>
          </a:p>
          <a:p>
            <a:endParaRPr lang="en-US" sz="800" noProof="1">
              <a:solidFill>
                <a:srgbClr val="262626"/>
              </a:solidFill>
            </a:endParaRPr>
          </a:p>
          <a:p>
            <a:r>
              <a:rPr lang="en-US" sz="1200" noProof="1" smtClean="0">
                <a:solidFill>
                  <a:srgbClr val="262626"/>
                </a:solidFill>
              </a:rPr>
              <a:t>Microsoft Partnership</a:t>
            </a:r>
          </a:p>
        </p:txBody>
      </p:sp>
      <p:sp>
        <p:nvSpPr>
          <p:cNvPr id="50" name="Rektangel 76"/>
          <p:cNvSpPr>
            <a:spLocks noChangeArrowheads="1"/>
          </p:cNvSpPr>
          <p:nvPr/>
        </p:nvSpPr>
        <p:spPr bwMode="auto">
          <a:xfrm>
            <a:off x="6332221" y="1351982"/>
            <a:ext cx="1413508" cy="646331"/>
          </a:xfrm>
          <a:prstGeom prst="rect">
            <a:avLst/>
          </a:prstGeom>
          <a:noFill/>
          <a:ln w="9525">
            <a:noFill/>
            <a:miter lim="800000"/>
            <a:headEnd/>
            <a:tailEnd/>
          </a:ln>
        </p:spPr>
        <p:txBody>
          <a:bodyPr wrap="square">
            <a:spAutoFit/>
          </a:bodyPr>
          <a:lstStyle/>
          <a:p>
            <a:pPr algn="ctr"/>
            <a:r>
              <a:rPr lang="en-US" sz="1200" noProof="1" smtClean="0">
                <a:solidFill>
                  <a:schemeClr val="tx1">
                    <a:lumMod val="50000"/>
                    <a:lumOff val="50000"/>
                  </a:schemeClr>
                </a:solidFill>
              </a:rPr>
              <a:t>Reach 200,000</a:t>
            </a:r>
          </a:p>
          <a:p>
            <a:pPr algn="ctr"/>
            <a:r>
              <a:rPr lang="en-US" sz="1200" noProof="1" smtClean="0">
                <a:solidFill>
                  <a:schemeClr val="tx1">
                    <a:lumMod val="50000"/>
                    <a:lumOff val="50000"/>
                  </a:schemeClr>
                </a:solidFill>
              </a:rPr>
              <a:t>Developer </a:t>
            </a:r>
          </a:p>
          <a:p>
            <a:pPr algn="ctr"/>
            <a:r>
              <a:rPr lang="en-US" sz="1200" noProof="1" smtClean="0">
                <a:solidFill>
                  <a:schemeClr val="tx1">
                    <a:lumMod val="50000"/>
                    <a:lumOff val="50000"/>
                  </a:schemeClr>
                </a:solidFill>
              </a:rPr>
              <a:t>Mark</a:t>
            </a:r>
            <a:endParaRPr lang="en-US" sz="1200" noProof="1">
              <a:solidFill>
                <a:schemeClr val="tx1">
                  <a:lumMod val="50000"/>
                  <a:lumOff val="50000"/>
                </a:schemeClr>
              </a:solidFill>
            </a:endParaRPr>
          </a:p>
        </p:txBody>
      </p:sp>
      <p:sp>
        <p:nvSpPr>
          <p:cNvPr id="51" name="Rektangel 76"/>
          <p:cNvSpPr>
            <a:spLocks noChangeArrowheads="1"/>
          </p:cNvSpPr>
          <p:nvPr/>
        </p:nvSpPr>
        <p:spPr bwMode="auto">
          <a:xfrm>
            <a:off x="7353539" y="1174519"/>
            <a:ext cx="1663222" cy="1015663"/>
          </a:xfrm>
          <a:prstGeom prst="rect">
            <a:avLst/>
          </a:prstGeom>
          <a:noFill/>
          <a:ln w="9525">
            <a:noFill/>
            <a:miter lim="800000"/>
            <a:headEnd/>
            <a:tailEnd/>
          </a:ln>
        </p:spPr>
        <p:txBody>
          <a:bodyPr wrap="square">
            <a:spAutoFit/>
          </a:bodyPr>
          <a:lstStyle/>
          <a:p>
            <a:pPr algn="ctr"/>
            <a:r>
              <a:rPr lang="en-US" sz="1200" noProof="1" smtClean="0">
                <a:solidFill>
                  <a:schemeClr val="tx1">
                    <a:lumMod val="50000"/>
                    <a:lumOff val="50000"/>
                  </a:schemeClr>
                </a:solidFill>
              </a:rPr>
              <a:t>500,000+ </a:t>
            </a:r>
            <a:br>
              <a:rPr lang="en-US" sz="1200" noProof="1" smtClean="0">
                <a:solidFill>
                  <a:schemeClr val="tx1">
                    <a:lumMod val="50000"/>
                    <a:lumOff val="50000"/>
                  </a:schemeClr>
                </a:solidFill>
              </a:rPr>
            </a:br>
            <a:r>
              <a:rPr lang="en-US" sz="1200" noProof="1" smtClean="0">
                <a:solidFill>
                  <a:schemeClr val="tx1">
                    <a:lumMod val="50000"/>
                    <a:lumOff val="50000"/>
                  </a:schemeClr>
                </a:solidFill>
              </a:rPr>
              <a:t>Developers</a:t>
            </a:r>
          </a:p>
          <a:p>
            <a:pPr algn="ctr"/>
            <a:r>
              <a:rPr lang="en-US" sz="1200" noProof="1" smtClean="0">
                <a:solidFill>
                  <a:schemeClr val="tx1">
                    <a:lumMod val="50000"/>
                    <a:lumOff val="50000"/>
                  </a:schemeClr>
                </a:solidFill>
              </a:rPr>
              <a:t>100+ Partners</a:t>
            </a:r>
          </a:p>
          <a:p>
            <a:pPr algn="ctr"/>
            <a:r>
              <a:rPr lang="en-US" sz="1200" noProof="1" smtClean="0">
                <a:solidFill>
                  <a:schemeClr val="tx1">
                    <a:lumMod val="50000"/>
                    <a:lumOff val="50000"/>
                  </a:schemeClr>
                </a:solidFill>
              </a:rPr>
              <a:t>100+ Components </a:t>
            </a:r>
          </a:p>
          <a:p>
            <a:pPr algn="ctr"/>
            <a:endParaRPr lang="en-US" sz="1200" noProof="1">
              <a:solidFill>
                <a:schemeClr val="tx1">
                  <a:lumMod val="50000"/>
                  <a:lumOff val="50000"/>
                </a:schemeClr>
              </a:solidFill>
            </a:endParaRPr>
          </a:p>
        </p:txBody>
      </p:sp>
    </p:spTree>
    <p:extLst>
      <p:ext uri="{BB962C8B-B14F-4D97-AF65-F5344CB8AC3E}">
        <p14:creationId xmlns:p14="http://schemas.microsoft.com/office/powerpoint/2010/main" val="21097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5" grpId="0"/>
      <p:bldP spid="40" grpId="0"/>
      <p:bldP spid="44"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Placeholder 1"/>
          <p:cNvSpPr>
            <a:spLocks noGrp="1"/>
          </p:cNvSpPr>
          <p:nvPr>
            <p:ph type="body" sz="quarter" idx="10"/>
          </p:nvPr>
        </p:nvSpPr>
        <p:spPr bwMode="auto">
          <a:xfrm>
            <a:off x="523875" y="3895515"/>
            <a:ext cx="8291513" cy="10336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2800" b="0" dirty="0" smtClean="0">
                <a:solidFill>
                  <a:schemeClr val="tx1"/>
                </a:solidFill>
                <a:latin typeface="Segoe UI" panose="020B0502040204020203" pitchFamily="34" charset="0"/>
                <a:cs typeface="Segoe UI" panose="020B0502040204020203" pitchFamily="34" charset="0"/>
              </a:rPr>
              <a:t>Anything you can do in Objective-C or Java can be done in C# and Visual Studio with Xamarin! </a:t>
            </a:r>
            <a:endParaRPr lang="en-US" sz="2800" b="0" dirty="0">
              <a:solidFill>
                <a:schemeClr val="tx1"/>
              </a:solidFill>
              <a:latin typeface="Segoe UI" panose="020B0502040204020203" pitchFamily="34" charset="0"/>
              <a:cs typeface="Segoe UI" panose="020B0502040204020203" pitchFamily="34" charset="0"/>
            </a:endParaRPr>
          </a:p>
        </p:txBody>
      </p:sp>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solidFill>
                  <a:srgbClr val="3498DB"/>
                </a:solidFill>
                <a:latin typeface="Segoe UI" panose="020B0502040204020203" pitchFamily="34" charset="0"/>
                <a:cs typeface="Segoe UI" panose="020B0502040204020203" pitchFamily="34" charset="0"/>
              </a:rPr>
              <a:t>100% API Coverage</a:t>
            </a:r>
            <a:endParaRPr lang="en-US" sz="4000" cap="none" dirty="0">
              <a:solidFill>
                <a:srgbClr val="3498DB"/>
              </a:solidFill>
              <a:latin typeface="Segoe UI" panose="020B0502040204020203" pitchFamily="34" charset="0"/>
              <a:cs typeface="Segoe UI" panose="020B0502040204020203" pitchFamily="34" charset="0"/>
            </a:endParaRPr>
          </a:p>
        </p:txBody>
      </p:sp>
      <p:pic>
        <p:nvPicPr>
          <p:cNvPr id="2052" name="Picture 4" descr="C:\Users\Xamarin\Downloads\native-ap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028491"/>
            <a:ext cx="320040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452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048" y="3326190"/>
            <a:ext cx="184666" cy="369332"/>
          </a:xfrm>
          <a:prstGeom prst="rect">
            <a:avLst/>
          </a:prstGeom>
          <a:noFill/>
        </p:spPr>
        <p:txBody>
          <a:bodyPr wrap="none" rtlCol="0">
            <a:spAutoFit/>
          </a:bodyPr>
          <a:lstStyle/>
          <a:p>
            <a:endParaRPr lang="en-US" dirty="0"/>
          </a:p>
        </p:txBody>
      </p:sp>
      <p:sp>
        <p:nvSpPr>
          <p:cNvPr id="13" name="Rectangle 2"/>
          <p:cNvSpPr txBox="1">
            <a:spLocks noChangeArrowheads="1"/>
          </p:cNvSpPr>
          <p:nvPr/>
        </p:nvSpPr>
        <p:spPr bwMode="auto">
          <a:xfrm>
            <a:off x="101160" y="3930857"/>
            <a:ext cx="41660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smtClean="0">
                <a:solidFill>
                  <a:srgbClr val="FFFFFF"/>
                </a:solidFill>
                <a:latin typeface="Segoe UI" panose="020B0502040204020203" pitchFamily="34" charset="0"/>
                <a:cs typeface="Segoe UI" panose="020B0502040204020203" pitchFamily="34" charset="0"/>
              </a:rPr>
              <a:t>Xamarin.iOS</a:t>
            </a:r>
            <a:r>
              <a:rPr lang="en-US" sz="1800" dirty="0" smtClean="0">
                <a:solidFill>
                  <a:srgbClr val="FFFFFF"/>
                </a:solidFill>
                <a:latin typeface="Segoe UI" panose="020B0502040204020203" pitchFamily="34" charset="0"/>
                <a:cs typeface="Segoe UI" panose="020B0502040204020203" pitchFamily="34" charset="0"/>
              </a:rPr>
              <a:t> does full Ahead Of Time (AOT) compilation to produce an ARM binary for Apple’s App Store.</a:t>
            </a:r>
          </a:p>
        </p:txBody>
      </p:sp>
      <p:sp>
        <p:nvSpPr>
          <p:cNvPr id="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Native Performance</a:t>
            </a:r>
            <a:endParaRPr lang="en-US" sz="4000" b="0" dirty="0">
              <a:latin typeface="Segoe UI" panose="020B0502040204020203" pitchFamily="34" charset="0"/>
              <a:cs typeface="Segoe UI" panose="020B0502040204020203" pitchFamily="34" charset="0"/>
            </a:endParaRPr>
          </a:p>
        </p:txBody>
      </p:sp>
      <p:sp>
        <p:nvSpPr>
          <p:cNvPr id="14" name="Rectangle 2"/>
          <p:cNvSpPr txBox="1">
            <a:spLocks noChangeArrowheads="1"/>
          </p:cNvSpPr>
          <p:nvPr/>
        </p:nvSpPr>
        <p:spPr bwMode="auto">
          <a:xfrm>
            <a:off x="4825560" y="3930857"/>
            <a:ext cx="39501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smtClean="0">
                <a:solidFill>
                  <a:srgbClr val="FFFFFF"/>
                </a:solidFill>
                <a:latin typeface="Segoe UI" panose="020B0502040204020203" pitchFamily="34" charset="0"/>
                <a:cs typeface="Segoe UI" panose="020B0502040204020203" pitchFamily="34" charset="0"/>
              </a:rPr>
              <a:t>Xamarin.Android</a:t>
            </a:r>
            <a:r>
              <a:rPr lang="en-US" sz="1800" dirty="0" smtClean="0">
                <a:solidFill>
                  <a:srgbClr val="FFFFFF"/>
                </a:solidFill>
                <a:latin typeface="Segoe UI" panose="020B0502040204020203" pitchFamily="34" charset="0"/>
                <a:cs typeface="Segoe UI" panose="020B0502040204020203" pitchFamily="34" charset="0"/>
              </a:rPr>
              <a:t> takes advantage of Just In Time (JIT) compilation on the Android device.</a:t>
            </a:r>
          </a:p>
          <a:p>
            <a:pPr marL="230188" lvl="1" algn="l" defTabSz="457011">
              <a:defRPr/>
            </a:pPr>
            <a:endParaRPr lang="en-US" sz="1800" dirty="0" smtClean="0">
              <a:solidFill>
                <a:srgbClr val="FFFFFF"/>
              </a:solidFill>
              <a:latin typeface="Segoe UI" panose="020B0502040204020203" pitchFamily="34" charset="0"/>
              <a:cs typeface="Segoe UI" panose="020B0502040204020203" pitchFamily="34" charset="0"/>
            </a:endParaRPr>
          </a:p>
        </p:txBody>
      </p:sp>
      <p:sp>
        <p:nvSpPr>
          <p:cNvPr id="7" name="Rounded Rectangle 6"/>
          <p:cNvSpPr/>
          <p:nvPr/>
        </p:nvSpPr>
        <p:spPr>
          <a:xfrm>
            <a:off x="-330200" y="1038861"/>
            <a:ext cx="9944100" cy="2519679"/>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8" b="30815"/>
          <a:stretch/>
        </p:blipFill>
        <p:spPr>
          <a:xfrm>
            <a:off x="101600" y="1038861"/>
            <a:ext cx="8923663" cy="2519680"/>
          </a:xfrm>
          <a:prstGeom prst="rect">
            <a:avLst/>
          </a:prstGeom>
        </p:spPr>
      </p:pic>
    </p:spTree>
    <p:extLst>
      <p:ext uri="{BB962C8B-B14F-4D97-AF65-F5344CB8AC3E}">
        <p14:creationId xmlns:p14="http://schemas.microsoft.com/office/powerpoint/2010/main" val="1110985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2728912" y="206375"/>
            <a:ext cx="6129337"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4000" dirty="0" smtClean="0">
                <a:latin typeface="Segoe UI" panose="020B0502040204020203" pitchFamily="34" charset="0"/>
                <a:cs typeface="Segoe UI" panose="020B0502040204020203" pitchFamily="34" charset="0"/>
              </a:rPr>
              <a:t>Always Up to Date</a:t>
            </a:r>
            <a:endParaRPr lang="en-US" sz="4000" dirty="0">
              <a:latin typeface="Segoe UI" panose="020B0502040204020203" pitchFamily="34" charset="0"/>
              <a:cs typeface="Segoe UI" panose="020B0502040204020203" pitchFamily="34" charset="0"/>
            </a:endParaRPr>
          </a:p>
        </p:txBody>
      </p:sp>
      <p:sp>
        <p:nvSpPr>
          <p:cNvPr id="8" name="Rectangle 7"/>
          <p:cNvSpPr/>
          <p:nvPr/>
        </p:nvSpPr>
        <p:spPr>
          <a:xfrm>
            <a:off x="3678989" y="1212288"/>
            <a:ext cx="5107824" cy="1292662"/>
          </a:xfrm>
          <a:prstGeom prst="rect">
            <a:avLst/>
          </a:prstGeom>
        </p:spPr>
        <p:txBody>
          <a:bodyPr wrap="square">
            <a:spAutoFit/>
          </a:bodyPr>
          <a:lstStyle/>
          <a:p>
            <a:pPr marL="0" indent="0" algn="ctr">
              <a:lnSpc>
                <a:spcPct val="130000"/>
              </a:lnSpc>
              <a:buNone/>
            </a:pPr>
            <a:r>
              <a:rPr lang="en-US" sz="2000" dirty="0" smtClean="0">
                <a:solidFill>
                  <a:srgbClr val="FFFFFF"/>
                </a:solidFill>
                <a:latin typeface="Segoe UI" panose="020B0502040204020203" pitchFamily="34" charset="0"/>
                <a:cs typeface="Segoe UI" panose="020B0502040204020203" pitchFamily="34" charset="0"/>
              </a:rPr>
              <a:t>Always </a:t>
            </a:r>
            <a:r>
              <a:rPr lang="en-US" sz="2000" dirty="0">
                <a:solidFill>
                  <a:srgbClr val="FFFFFF"/>
                </a:solidFill>
                <a:latin typeface="Segoe UI" panose="020B0502040204020203" pitchFamily="34" charset="0"/>
                <a:cs typeface="Segoe UI" panose="020B0502040204020203" pitchFamily="34" charset="0"/>
              </a:rPr>
              <a:t>up-to-date with the latest APIs from Apple and Google.</a:t>
            </a:r>
          </a:p>
          <a:p>
            <a:pPr marL="0" indent="0" algn="ctr">
              <a:lnSpc>
                <a:spcPct val="130000"/>
              </a:lnSpc>
              <a:buNone/>
            </a:pPr>
            <a:endParaRPr lang="en-US" sz="2000" dirty="0">
              <a:solidFill>
                <a:srgbClr val="FFFFFF"/>
              </a:solidFill>
              <a:latin typeface="Segoe UI" panose="020B0502040204020203" pitchFamily="34" charset="0"/>
              <a:cs typeface="Segoe UI" panose="020B0502040204020203"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252504"/>
            <a:ext cx="2261523" cy="221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http://blog.xamarin.com/wp-content/uploads/2013/09/icon-u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301679"/>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1" name="Picture 9" descr="http://www.android.com/kitkat/images/andro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662" y="2777929"/>
            <a:ext cx="1529327" cy="22846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76876" y="2283979"/>
            <a:ext cx="3033712" cy="1892826"/>
          </a:xfrm>
          <a:prstGeom prst="rect">
            <a:avLst/>
          </a:prstGeom>
        </p:spPr>
        <p:txBody>
          <a:bodyPr wrap="square">
            <a:spAutoFit/>
          </a:bodyPr>
          <a:lstStyle/>
          <a:p>
            <a:pPr marL="0" indent="0">
              <a:lnSpc>
                <a:spcPct val="130000"/>
              </a:lnSpc>
              <a:buNone/>
            </a:pPr>
            <a:r>
              <a:rPr lang="en-US" dirty="0">
                <a:solidFill>
                  <a:srgbClr val="FFFFFF"/>
                </a:solidFill>
                <a:latin typeface="Segoe UI" panose="020B0502040204020203" pitchFamily="34" charset="0"/>
                <a:cs typeface="Segoe UI" panose="020B0502040204020203" pitchFamily="34" charset="0"/>
              </a:rPr>
              <a:t>Same-day support:  </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5</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6</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6.1</a:t>
            </a:r>
          </a:p>
          <a:p>
            <a:pPr marL="342900" indent="-342900">
              <a:lnSpc>
                <a:spcPct val="130000"/>
              </a:lnSpc>
              <a:buFont typeface="Arial" panose="020B0604020202020204" pitchFamily="34" charset="0"/>
              <a:buChar char="•"/>
            </a:pPr>
            <a:r>
              <a:rPr lang="en-US" b="1" dirty="0">
                <a:solidFill>
                  <a:srgbClr val="FFFFFF"/>
                </a:solidFill>
                <a:latin typeface="Segoe UI" panose="020B0502040204020203" pitchFamily="34" charset="0"/>
                <a:cs typeface="Segoe UI" panose="020B0502040204020203" pitchFamily="34" charset="0"/>
              </a:rPr>
              <a:t>iOS </a:t>
            </a:r>
            <a:r>
              <a:rPr lang="en-US" b="1" dirty="0" smtClean="0">
                <a:solidFill>
                  <a:srgbClr val="FFFFFF"/>
                </a:solidFill>
                <a:latin typeface="Segoe UI" panose="020B0502040204020203" pitchFamily="34" charset="0"/>
                <a:cs typeface="Segoe UI" panose="020B0502040204020203" pitchFamily="34" charset="0"/>
              </a:rPr>
              <a:t>7</a:t>
            </a:r>
          </a:p>
        </p:txBody>
      </p:sp>
    </p:spTree>
    <p:extLst>
      <p:ext uri="{BB962C8B-B14F-4D97-AF65-F5344CB8AC3E}">
        <p14:creationId xmlns:p14="http://schemas.microsoft.com/office/powerpoint/2010/main" val="2512243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smtClean="0">
                <a:latin typeface="Segoe UI" panose="020B0502040204020203" pitchFamily="34" charset="0"/>
                <a:cs typeface="Segoe UI" panose="020B0502040204020203" pitchFamily="34" charset="0"/>
              </a:rPr>
              <a:t>What is Xamarin?</a:t>
            </a:r>
            <a:endParaRPr lang="en-US" sz="400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265111" y="882857"/>
            <a:ext cx="8774113" cy="3341482"/>
          </a:xfrm>
        </p:spPr>
        <p:txBody>
          <a:bodyPr/>
          <a:lstStyle/>
          <a:p>
            <a:r>
              <a:rPr lang="en-US" sz="2300" dirty="0" smtClean="0">
                <a:latin typeface="Segoe UI" panose="020B0502040204020203" pitchFamily="34" charset="0"/>
                <a:cs typeface="Segoe UI" panose="020B0502040204020203" pitchFamily="34" charset="0"/>
              </a:rPr>
              <a:t>Xamarin enables developers to reach all major mobile platforms!</a:t>
            </a:r>
          </a:p>
          <a:p>
            <a:pPr lvl="1"/>
            <a:r>
              <a:rPr lang="en-US" sz="2300" dirty="0" smtClean="0">
                <a:latin typeface="Segoe UI" panose="020B0502040204020203" pitchFamily="34" charset="0"/>
                <a:cs typeface="Segoe UI" panose="020B0502040204020203" pitchFamily="34" charset="0"/>
              </a:rPr>
              <a:t>Native User Interface</a:t>
            </a:r>
          </a:p>
          <a:p>
            <a:pPr lvl="1"/>
            <a:r>
              <a:rPr lang="en-US" sz="2300" dirty="0" smtClean="0">
                <a:latin typeface="Segoe UI" panose="020B0502040204020203" pitchFamily="34" charset="0"/>
                <a:cs typeface="Segoe UI" panose="020B0502040204020203" pitchFamily="34" charset="0"/>
              </a:rPr>
              <a:t>Native Performance</a:t>
            </a:r>
          </a:p>
          <a:p>
            <a:pPr lvl="1"/>
            <a:r>
              <a:rPr lang="en-US" sz="2300" dirty="0" smtClean="0">
                <a:latin typeface="Segoe UI" panose="020B0502040204020203" pitchFamily="34" charset="0"/>
                <a:cs typeface="Segoe UI" panose="020B0502040204020203" pitchFamily="34" charset="0"/>
              </a:rPr>
              <a:t>Shared Code Across Platforms</a:t>
            </a:r>
          </a:p>
          <a:p>
            <a:pPr lvl="1"/>
            <a:r>
              <a:rPr lang="en-US" sz="2300" dirty="0" smtClean="0">
                <a:latin typeface="Segoe UI" panose="020B0502040204020203" pitchFamily="34" charset="0"/>
                <a:cs typeface="Segoe UI" panose="020B0502040204020203" pitchFamily="34" charset="0"/>
              </a:rPr>
              <a:t>C# &amp; .NET Framework</a:t>
            </a:r>
            <a:endParaRPr lang="en-US" sz="2300" dirty="0">
              <a:latin typeface="Segoe UI" panose="020B0502040204020203" pitchFamily="34" charset="0"/>
              <a:cs typeface="Segoe UI" panose="020B0502040204020203"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7" name="Picture 9" descr="C:\Users\Xamarin\Downloads\hexagon-white@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1781175"/>
            <a:ext cx="4772025"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7421" name="Picture 13" descr="http://xamarin.com/images/apps/rdio-ap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4" y="3528653"/>
            <a:ext cx="2373310" cy="22276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423" name="Picture 15" descr="http://xamarin.com/images/apps/bastion-ap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4" y="3688442"/>
            <a:ext cx="2903537" cy="20678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4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21"/>
                                        </p:tgtEl>
                                        <p:attrNameLst>
                                          <p:attrName>style.visibility</p:attrName>
                                        </p:attrNameLst>
                                      </p:cBhvr>
                                      <p:to>
                                        <p:strVal val="visible"/>
                                      </p:to>
                                    </p:set>
                                    <p:animEffect transition="in" filter="fade">
                                      <p:cBhvr>
                                        <p:cTn id="27" dur="500"/>
                                        <p:tgtEl>
                                          <p:spTgt spid="17421"/>
                                        </p:tgtEl>
                                      </p:cBhvr>
                                    </p:animEffect>
                                  </p:childTnLst>
                                </p:cTn>
                              </p:par>
                              <p:par>
                                <p:cTn id="28" presetID="10" presetClass="entr" presetSubtype="0" fill="hold" nodeType="withEffect">
                                  <p:stCondLst>
                                    <p:cond delay="0"/>
                                  </p:stCondLst>
                                  <p:childTnLst>
                                    <p:set>
                                      <p:cBhvr>
                                        <p:cTn id="29" dur="1" fill="hold">
                                          <p:stCondLst>
                                            <p:cond delay="0"/>
                                          </p:stCondLst>
                                        </p:cTn>
                                        <p:tgtEl>
                                          <p:spTgt spid="17423"/>
                                        </p:tgtEl>
                                        <p:attrNameLst>
                                          <p:attrName>style.visibility</p:attrName>
                                        </p:attrNameLst>
                                      </p:cBhvr>
                                      <p:to>
                                        <p:strVal val="visible"/>
                                      </p:to>
                                    </p:set>
                                    <p:animEffect transition="in" filter="fade">
                                      <p:cBhvr>
                                        <p:cTn id="30"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987238" y="2987319"/>
            <a:ext cx="3446250" cy="387278"/>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89" name="Title 1"/>
          <p:cNvSpPr>
            <a:spLocks noGrp="1"/>
          </p:cNvSpPr>
          <p:nvPr>
            <p:ph type="title"/>
          </p:nvPr>
        </p:nvSpPr>
        <p:spPr bwMode="auto">
          <a:xfrm>
            <a:off x="47625" y="201613"/>
            <a:ext cx="9096375"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a:latin typeface="Segoe UI" panose="020B0502040204020203" pitchFamily="34" charset="0"/>
                <a:cs typeface="Segoe UI" panose="020B0502040204020203" pitchFamily="34" charset="0"/>
              </a:rPr>
              <a:t>Code Sharing: Accelerate Development </a:t>
            </a:r>
            <a:br>
              <a:rPr lang="en-US" sz="4000" b="0" dirty="0">
                <a:latin typeface="Segoe UI" panose="020B0502040204020203" pitchFamily="34" charset="0"/>
                <a:cs typeface="Segoe UI" panose="020B0502040204020203" pitchFamily="34" charset="0"/>
              </a:rPr>
            </a:br>
            <a:endParaRPr lang="en-US" sz="4000" b="0" dirty="0">
              <a:latin typeface="Segoe UI" panose="020B0502040204020203" pitchFamily="34" charset="0"/>
              <a:cs typeface="Segoe UI" panose="020B0502040204020203" pitchFamily="34" charset="0"/>
            </a:endParaRPr>
          </a:p>
        </p:txBody>
      </p:sp>
      <p:pic>
        <p:nvPicPr>
          <p:cNvPr id="3" name="Picture 2" descr="Screen Shot 2013-10-23 at 2.2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163" y="3004649"/>
            <a:ext cx="2692400" cy="369948"/>
          </a:xfrm>
          <a:prstGeom prst="rect">
            <a:avLst/>
          </a:prstGeom>
        </p:spPr>
      </p:pic>
      <p:sp>
        <p:nvSpPr>
          <p:cNvPr id="4" name="Rectangle 3"/>
          <p:cNvSpPr/>
          <p:nvPr/>
        </p:nvSpPr>
        <p:spPr>
          <a:xfrm>
            <a:off x="348857" y="4186081"/>
            <a:ext cx="8582793" cy="861774"/>
          </a:xfrm>
          <a:prstGeom prst="rect">
            <a:avLst/>
          </a:prstGeom>
        </p:spPr>
        <p:txBody>
          <a:bodyPr wrap="square">
            <a:spAutoFit/>
          </a:bodyPr>
          <a:lstStyle/>
          <a:p>
            <a:r>
              <a:rPr lang="en-US" dirty="0" smtClean="0">
                <a:solidFill>
                  <a:schemeClr val="bg1"/>
                </a:solidFill>
                <a:latin typeface="Segoe UI" panose="020B0502040204020203" pitchFamily="34" charset="0"/>
                <a:cs typeface="Segoe UI" panose="020B0502040204020203" pitchFamily="34" charset="0"/>
              </a:rPr>
              <a:t>Code-sharing stats from </a:t>
            </a:r>
            <a:r>
              <a:rPr lang="en-US" dirty="0" err="1" smtClean="0">
                <a:solidFill>
                  <a:schemeClr val="bg1"/>
                </a:solidFill>
                <a:latin typeface="Segoe UI" panose="020B0502040204020203" pitchFamily="34" charset="0"/>
                <a:cs typeface="Segoe UI" panose="020B0502040204020203" pitchFamily="34" charset="0"/>
              </a:rPr>
              <a:t>iCircuit</a:t>
            </a:r>
            <a:r>
              <a:rPr lang="en-US" dirty="0" smtClean="0">
                <a:solidFill>
                  <a:schemeClr val="bg1"/>
                </a:solidFill>
                <a:latin typeface="Segoe UI" panose="020B0502040204020203" pitchFamily="34" charset="0"/>
                <a:cs typeface="Segoe UI" panose="020B0502040204020203" pitchFamily="34" charset="0"/>
              </a:rPr>
              <a:t>, built with Xamarin and featured on the App Store</a:t>
            </a:r>
            <a:r>
              <a:rPr lang="en-US" dirty="0">
                <a:solidFill>
                  <a:schemeClr val="bg1"/>
                </a:solidFill>
                <a:latin typeface="Segoe UI" panose="020B0502040204020203" pitchFamily="34" charset="0"/>
                <a:cs typeface="Segoe UI" panose="020B0502040204020203" pitchFamily="34" charset="0"/>
              </a:rPr>
              <a:t>.</a:t>
            </a:r>
            <a:r>
              <a:rPr lang="en-US" dirty="0" smtClean="0">
                <a:solidFill>
                  <a:schemeClr val="bg1"/>
                </a:solidFill>
                <a:latin typeface="Segoe UI" panose="020B0502040204020203" pitchFamily="34" charset="0"/>
                <a:cs typeface="Segoe UI" panose="020B0502040204020203" pitchFamily="34" charset="0"/>
              </a:rPr>
              <a:t>  </a:t>
            </a:r>
          </a:p>
          <a:p>
            <a:endParaRPr lang="en-US" dirty="0" smtClean="0">
              <a:solidFill>
                <a:schemeClr val="bg1"/>
              </a:solidFill>
              <a:latin typeface="Segoe UI" panose="020B0502040204020203" pitchFamily="34" charset="0"/>
              <a:cs typeface="Segoe UI" panose="020B0502040204020203" pitchFamily="34" charset="0"/>
            </a:endParaRPr>
          </a:p>
          <a:p>
            <a:r>
              <a:rPr lang="en-US" sz="1400" dirty="0" smtClean="0">
                <a:solidFill>
                  <a:schemeClr val="bg1"/>
                </a:solidFill>
                <a:latin typeface="Segoe UI" panose="020B0502040204020203" pitchFamily="34" charset="0"/>
                <a:cs typeface="Segoe UI" panose="020B0502040204020203" pitchFamily="34" charset="0"/>
              </a:rPr>
              <a:t>Source: http</a:t>
            </a:r>
            <a:r>
              <a:rPr lang="en-US" sz="1400" dirty="0">
                <a:solidFill>
                  <a:schemeClr val="bg1"/>
                </a:solidFill>
                <a:latin typeface="Segoe UI" panose="020B0502040204020203" pitchFamily="34" charset="0"/>
                <a:cs typeface="Segoe UI" panose="020B0502040204020203" pitchFamily="34" charset="0"/>
              </a:rPr>
              <a:t>://praeclarum.org/post/42378027611/icircuit-code-reuse-part-cinq</a:t>
            </a:r>
          </a:p>
        </p:txBody>
      </p:sp>
      <p:pic>
        <p:nvPicPr>
          <p:cNvPr id="2050" name="Picture 2" descr="C:\Users\Xamarin\Downloads\tumblr_inline_mhrlp1np9s1qbzj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21" y="932836"/>
            <a:ext cx="3985019" cy="31720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81638" y="3086100"/>
            <a:ext cx="214312" cy="209550"/>
          </a:xfrm>
          <a:prstGeom prst="rect">
            <a:avLst/>
          </a:prstGeom>
          <a:solidFill>
            <a:srgbClr val="6DC23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03207" y="3079322"/>
            <a:ext cx="214312" cy="209550"/>
          </a:xfrm>
          <a:prstGeom prst="rect">
            <a:avLst/>
          </a:prstGeom>
          <a:solidFill>
            <a:srgbClr val="AF1B1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sz="quarter" idx="11"/>
          </p:nvPr>
        </p:nvSpPr>
        <p:spPr>
          <a:xfrm>
            <a:off x="4640253" y="1075405"/>
            <a:ext cx="4423241" cy="648314"/>
          </a:xfrm>
        </p:spPr>
        <p:txBody>
          <a:bodyPr/>
          <a:lstStyle/>
          <a:p>
            <a:r>
              <a:rPr lang="en-US" sz="2400" dirty="0" smtClean="0">
                <a:latin typeface="Segoe UI" panose="020B0502040204020203" pitchFamily="34" charset="0"/>
                <a:cs typeface="Segoe UI" panose="020B0502040204020203" pitchFamily="34" charset="0"/>
              </a:rPr>
              <a:t>Up to 90% Code Reuse</a:t>
            </a:r>
          </a:p>
          <a:p>
            <a:r>
              <a:rPr lang="en-US" sz="2400" dirty="0" smtClean="0">
                <a:latin typeface="Segoe UI" panose="020B0502040204020203" pitchFamily="34" charset="0"/>
                <a:cs typeface="Segoe UI" panose="020B0502040204020203" pitchFamily="34" charset="0"/>
              </a:rPr>
              <a:t>Leverage existing libraries</a:t>
            </a:r>
          </a:p>
          <a:p>
            <a:pPr lvl="1"/>
            <a:r>
              <a:rPr lang="en-US" sz="2400" dirty="0" smtClean="0">
                <a:latin typeface="Segoe UI" panose="020B0502040204020203" pitchFamily="34" charset="0"/>
                <a:cs typeface="Segoe UI" panose="020B0502040204020203" pitchFamily="34" charset="0"/>
              </a:rPr>
              <a:t>NuGet Support</a:t>
            </a:r>
          </a:p>
          <a:p>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797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Portable Class Libraries</a:t>
            </a:r>
            <a:endParaRPr lang="en-US" sz="4000" cap="none" dirty="0">
              <a:latin typeface="Segoe UI" panose="020B0502040204020203" pitchFamily="34" charset="0"/>
              <a:cs typeface="Segoe UI" panose="020B0502040204020203" pitchFamily="34" charset="0"/>
            </a:endParaRPr>
          </a:p>
        </p:txBody>
      </p:sp>
      <p:sp>
        <p:nvSpPr>
          <p:cNvPr id="9" name="TextBox 3"/>
          <p:cNvSpPr txBox="1">
            <a:spLocks noChangeArrowheads="1"/>
          </p:cNvSpPr>
          <p:nvPr/>
        </p:nvSpPr>
        <p:spPr bwMode="auto">
          <a:xfrm>
            <a:off x="304800" y="1103313"/>
            <a:ext cx="43370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sz="4200">
                <a:solidFill>
                  <a:srgbClr val="000000"/>
                </a:solidFill>
                <a:latin typeface="Gill Sans" charset="0"/>
                <a:ea typeface="ヒラギノ角ゴ ProN W3" charset="0"/>
                <a:cs typeface="ヒラギノ角ゴ ProN W3" charset="0"/>
                <a:sym typeface="Gill Sans" charset="0"/>
              </a:defRPr>
            </a:lvl1pPr>
            <a:lvl2pPr marL="742950" indent="-285750">
              <a:defRPr sz="4200">
                <a:solidFill>
                  <a:srgbClr val="000000"/>
                </a:solidFill>
                <a:latin typeface="Gill Sans" charset="0"/>
                <a:ea typeface="ヒラギノ角ゴ ProN W3" charset="0"/>
                <a:cs typeface="ヒラギノ角ゴ ProN W3" charset="0"/>
                <a:sym typeface="Gill Sans" charset="0"/>
              </a:defRPr>
            </a:lvl2pPr>
            <a:lvl3pPr marL="1143000" indent="-228600">
              <a:defRPr sz="4200">
                <a:solidFill>
                  <a:srgbClr val="000000"/>
                </a:solidFill>
                <a:latin typeface="Gill Sans" charset="0"/>
                <a:ea typeface="ヒラギノ角ゴ ProN W3" charset="0"/>
                <a:cs typeface="ヒラギノ角ゴ ProN W3" charset="0"/>
                <a:sym typeface="Gill Sans" charset="0"/>
              </a:defRPr>
            </a:lvl3pPr>
            <a:lvl4pPr marL="1600200" indent="-228600">
              <a:defRPr sz="4200">
                <a:solidFill>
                  <a:srgbClr val="000000"/>
                </a:solidFill>
                <a:latin typeface="Gill Sans" charset="0"/>
                <a:ea typeface="ヒラギノ角ゴ ProN W3" charset="0"/>
                <a:cs typeface="ヒラギノ角ゴ ProN W3" charset="0"/>
                <a:sym typeface="Gill Sans" charset="0"/>
              </a:defRPr>
            </a:lvl4pPr>
            <a:lvl5pPr marL="2057400" indent="-228600">
              <a:defRPr sz="4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eaLnBrk="0" hangingPunct="0">
              <a:defRPr/>
            </a:pPr>
            <a:endParaRPr lang="en-US" sz="2800"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smtClean="0">
                <a:solidFill>
                  <a:schemeClr val="bg1"/>
                </a:solidFill>
                <a:latin typeface="Segoe UI" panose="020B0502040204020203" pitchFamily="34" charset="0"/>
                <a:cs typeface="Segoe UI" panose="020B0502040204020203" pitchFamily="34" charset="0"/>
              </a:rPr>
              <a:t>1 Assembly</a:t>
            </a:r>
          </a:p>
          <a:p>
            <a:pPr eaLnBrk="0" hangingPunct="0">
              <a:buFont typeface="Arial" charset="0"/>
              <a:buChar char="•"/>
              <a:defRPr/>
            </a:pPr>
            <a:r>
              <a:rPr lang="en-US" sz="2800" dirty="0" smtClean="0">
                <a:solidFill>
                  <a:schemeClr val="bg1"/>
                </a:solidFill>
                <a:latin typeface="Segoe UI" panose="020B0502040204020203" pitchFamily="34" charset="0"/>
                <a:cs typeface="Segoe UI" panose="020B0502040204020203" pitchFamily="34" charset="0"/>
              </a:rPr>
              <a:t>Multiple Platforms</a:t>
            </a:r>
          </a:p>
          <a:p>
            <a:pPr eaLnBrk="0" hangingPunct="0">
              <a:buFont typeface="Arial" charset="0"/>
              <a:buChar char="•"/>
              <a:defRPr/>
            </a:pPr>
            <a:r>
              <a:rPr lang="en-US" sz="2800" b="1" dirty="0" smtClean="0">
                <a:solidFill>
                  <a:schemeClr val="bg1"/>
                </a:solidFill>
                <a:latin typeface="Segoe UI" panose="020B0502040204020203" pitchFamily="34" charset="0"/>
                <a:cs typeface="Segoe UI" panose="020B0502040204020203" pitchFamily="34" charset="0"/>
              </a:rPr>
              <a:t>Including:</a:t>
            </a:r>
          </a:p>
          <a:p>
            <a:pPr lvl="1" eaLnBrk="0" hangingPunct="0">
              <a:buFont typeface="Arial" charset="0"/>
              <a:buChar char="•"/>
              <a:defRPr/>
            </a:pPr>
            <a:r>
              <a:rPr lang="en-US" sz="2800" b="1" dirty="0" err="1" smtClean="0">
                <a:solidFill>
                  <a:schemeClr val="bg1"/>
                </a:solidFill>
                <a:latin typeface="Segoe UI" panose="020B0502040204020203" pitchFamily="34" charset="0"/>
                <a:cs typeface="Segoe UI" panose="020B0502040204020203" pitchFamily="34" charset="0"/>
              </a:rPr>
              <a:t>Xamarin.Android</a:t>
            </a:r>
            <a:endParaRPr lang="en-US" sz="2800" b="1" dirty="0" smtClean="0">
              <a:solidFill>
                <a:schemeClr val="bg1"/>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smtClean="0">
                <a:solidFill>
                  <a:schemeClr val="bg1"/>
                </a:solidFill>
                <a:latin typeface="Segoe UI" panose="020B0502040204020203" pitchFamily="34" charset="0"/>
                <a:cs typeface="Segoe UI" panose="020B0502040204020203" pitchFamily="34" charset="0"/>
              </a:rPr>
              <a:t>Xamarin.iOS</a:t>
            </a:r>
            <a:endParaRPr lang="en-US" sz="2800" b="1"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smtClean="0">
              <a:solidFill>
                <a:schemeClr val="bg1"/>
              </a:solidFill>
              <a:latin typeface="Segoe UI" panose="020B0502040204020203" pitchFamily="34" charset="0"/>
              <a:cs typeface="Segoe UI" panose="020B0502040204020203"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50" y="1103313"/>
            <a:ext cx="4113057" cy="343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228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Portable Class Libraries Features</a:t>
            </a:r>
            <a:endParaRPr lang="en-US" sz="4000" cap="none" dirty="0">
              <a:latin typeface="Segoe UI" panose="020B0502040204020203" pitchFamily="34" charset="0"/>
              <a:cs typeface="Segoe UI" panose="020B0502040204020203" pitchFamily="34" charset="0"/>
            </a:endParaRPr>
          </a:p>
        </p:txBody>
      </p:sp>
      <p:sp>
        <p:nvSpPr>
          <p:cNvPr id="2" name="Rectangle 1"/>
          <p:cNvSpPr/>
          <p:nvPr/>
        </p:nvSpPr>
        <p:spPr>
          <a:xfrm>
            <a:off x="312020" y="1050967"/>
            <a:ext cx="5209049" cy="3711785"/>
          </a:xfrm>
          <a:prstGeom prst="rect">
            <a:avLst/>
          </a:prstGeom>
        </p:spPr>
        <p:txBody>
          <a:bodyPr wrap="square">
            <a:spAutoFit/>
          </a:bodyPr>
          <a:lstStyle/>
          <a:p>
            <a:pPr>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Centralized Code Sharing</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How you expect it to work</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Debug seamlessly into and </a:t>
            </a:r>
            <a:r>
              <a:rPr lang="en-US" altLang="en-US" sz="2800" dirty="0" smtClean="0">
                <a:solidFill>
                  <a:schemeClr val="bg1"/>
                </a:solidFill>
                <a:latin typeface="Segoe UI" panose="020B0502040204020203" pitchFamily="34" charset="0"/>
                <a:cs typeface="Segoe UI" panose="020B0502040204020203" pitchFamily="34" charset="0"/>
              </a:rPr>
              <a:t>out </a:t>
            </a:r>
            <a:r>
              <a:rPr lang="en-US" altLang="en-US" sz="2800" dirty="0">
                <a:solidFill>
                  <a:schemeClr val="bg1"/>
                </a:solidFill>
                <a:latin typeface="Segoe UI" panose="020B0502040204020203" pitchFamily="34" charset="0"/>
                <a:cs typeface="Segoe UI" panose="020B0502040204020203" pitchFamily="34" charset="0"/>
              </a:rPr>
              <a:t>of PCL</a:t>
            </a:r>
          </a:p>
          <a:p>
            <a:pPr>
              <a:lnSpc>
                <a:spcPct val="120000"/>
              </a:lnSpc>
              <a:buFont typeface="Arial" pitchFamily="34" charset="0"/>
              <a:buChar char="•"/>
            </a:pPr>
            <a:endParaRPr lang="en-US" altLang="en-US" sz="2800" dirty="0" smtClean="0">
              <a:solidFill>
                <a:schemeClr val="bg1"/>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800" dirty="0" smtClean="0">
                <a:solidFill>
                  <a:schemeClr val="bg1"/>
                </a:solidFill>
                <a:latin typeface="Segoe UI" panose="020B0502040204020203" pitchFamily="34" charset="0"/>
                <a:cs typeface="Segoe UI" panose="020B0502040204020203" pitchFamily="34" charset="0"/>
              </a:rPr>
              <a:t>Project/Assembly </a:t>
            </a:r>
            <a:r>
              <a:rPr lang="en-US" altLang="en-US" sz="2800" dirty="0">
                <a:solidFill>
                  <a:schemeClr val="bg1"/>
                </a:solidFill>
                <a:latin typeface="Segoe UI" panose="020B0502040204020203" pitchFamily="34" charset="0"/>
                <a:cs typeface="Segoe UI" panose="020B0502040204020203" pitchFamily="34" charset="0"/>
              </a:rPr>
              <a:t>Sharing </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NuGet</a:t>
            </a:r>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894996"/>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3099285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PCLs – Well Documented</a:t>
            </a:r>
            <a:endParaRPr lang="en-US" sz="4000" cap="none" dirty="0">
              <a:latin typeface="Segoe UI" panose="020B0502040204020203" pitchFamily="34" charset="0"/>
              <a:cs typeface="Segoe UI" panose="020B0502040204020203" pitchFamily="34" charset="0"/>
            </a:endParaRPr>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90613"/>
            <a:ext cx="7010400" cy="405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978050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501"/>
            <a:ext cx="9182100" cy="532905"/>
          </a:xfrm>
        </p:spPr>
        <p:txBody>
          <a:bodyPr/>
          <a:lstStyle/>
          <a:p>
            <a:r>
              <a:rPr lang="en-US" sz="4000" b="0" dirty="0" smtClean="0">
                <a:latin typeface="Segoe UI" panose="020B0502040204020203" pitchFamily="34" charset="0"/>
                <a:cs typeface="Segoe UI" panose="020B0502040204020203" pitchFamily="34" charset="0"/>
              </a:rPr>
              <a:t>Microsoft and Xamarin Partner Globally</a:t>
            </a:r>
            <a:endParaRPr lang="en-US" sz="4000" b="0" dirty="0">
              <a:latin typeface="Segoe UI" panose="020B0502040204020203" pitchFamily="34" charset="0"/>
              <a:cs typeface="Segoe UI" panose="020B0502040204020203" pitchFamily="34" charset="0"/>
            </a:endParaRPr>
          </a:p>
        </p:txBody>
      </p:sp>
      <p:sp>
        <p:nvSpPr>
          <p:cNvPr id="8" name="TextBox 7"/>
          <p:cNvSpPr txBox="1"/>
          <p:nvPr/>
        </p:nvSpPr>
        <p:spPr>
          <a:xfrm>
            <a:off x="448465" y="3137404"/>
            <a:ext cx="5520543" cy="1323439"/>
          </a:xfrm>
          <a:prstGeom prst="rect">
            <a:avLst/>
          </a:prstGeom>
          <a:noFill/>
        </p:spPr>
        <p:txBody>
          <a:bodyPr wrap="square" rtlCol="0">
            <a:spAutoFit/>
          </a:bodyPr>
          <a:lstStyle/>
          <a:p>
            <a:pPr algn="r"/>
            <a:r>
              <a:rPr lang="en-US" sz="2000" i="1" dirty="0" smtClean="0">
                <a:solidFill>
                  <a:schemeClr val="bg1"/>
                </a:solidFill>
                <a:latin typeface="Calibri"/>
                <a:cs typeface="Calibri"/>
              </a:rPr>
              <a:t>With </a:t>
            </a:r>
            <a:r>
              <a:rPr lang="en-US" sz="2000" i="1" dirty="0">
                <a:solidFill>
                  <a:schemeClr val="bg1"/>
                </a:solidFill>
                <a:latin typeface="Calibri"/>
                <a:cs typeface="Calibri"/>
              </a:rPr>
              <a:t>Xamarin, developers combine all of the productivity benefits of C#, Visual Studio 2013 and Windows Azure with the flexibility to quickly build for m</a:t>
            </a:r>
            <a:r>
              <a:rPr lang="en-US" sz="2000" i="1" dirty="0" smtClean="0">
                <a:solidFill>
                  <a:schemeClr val="bg1"/>
                </a:solidFill>
                <a:latin typeface="Calibri"/>
                <a:cs typeface="Calibri"/>
              </a:rPr>
              <a:t>ultiple </a:t>
            </a:r>
            <a:r>
              <a:rPr lang="en-US" sz="2000" i="1" dirty="0">
                <a:solidFill>
                  <a:schemeClr val="bg1"/>
                </a:solidFill>
                <a:latin typeface="Calibri"/>
                <a:cs typeface="Calibri"/>
              </a:rPr>
              <a:t>device targets.” </a:t>
            </a:r>
          </a:p>
        </p:txBody>
      </p:sp>
      <p:sp>
        <p:nvSpPr>
          <p:cNvPr id="9" name="TextBox 8"/>
          <p:cNvSpPr txBox="1"/>
          <p:nvPr/>
        </p:nvSpPr>
        <p:spPr>
          <a:xfrm>
            <a:off x="858996" y="4460843"/>
            <a:ext cx="5110012" cy="338554"/>
          </a:xfrm>
          <a:prstGeom prst="rect">
            <a:avLst/>
          </a:prstGeom>
          <a:noFill/>
        </p:spPr>
        <p:txBody>
          <a:bodyPr wrap="square" rtlCol="0">
            <a:spAutoFit/>
          </a:bodyPr>
          <a:lstStyle/>
          <a:p>
            <a:pPr algn="r"/>
            <a:r>
              <a:rPr lang="en-US" sz="1600" dirty="0" smtClean="0">
                <a:solidFill>
                  <a:schemeClr val="bg1"/>
                </a:solidFill>
                <a:latin typeface="Calibri"/>
                <a:cs typeface="Calibri"/>
              </a:rPr>
              <a:t>S</a:t>
            </a:r>
            <a:r>
              <a:rPr lang="en-US" sz="1600" dirty="0">
                <a:solidFill>
                  <a:schemeClr val="bg1"/>
                </a:solidFill>
                <a:latin typeface="Calibri"/>
                <a:cs typeface="Calibri"/>
              </a:rPr>
              <a:t>. </a:t>
            </a:r>
            <a:r>
              <a:rPr lang="en-US" sz="1600" dirty="0" err="1">
                <a:solidFill>
                  <a:schemeClr val="bg1"/>
                </a:solidFill>
                <a:latin typeface="Calibri"/>
                <a:cs typeface="Calibri"/>
              </a:rPr>
              <a:t>Somasegar</a:t>
            </a:r>
            <a:r>
              <a:rPr lang="en-US" sz="1600" dirty="0">
                <a:solidFill>
                  <a:schemeClr val="bg1"/>
                </a:solidFill>
                <a:latin typeface="Calibri"/>
                <a:cs typeface="Calibri"/>
              </a:rPr>
              <a:t>, Corporate Vice President, Microsoft </a:t>
            </a:r>
            <a:endParaRPr lang="en-US" sz="1600" dirty="0">
              <a:latin typeface="Calibri"/>
              <a:cs typeface="Calibri"/>
            </a:endParaRPr>
          </a:p>
        </p:txBody>
      </p:sp>
      <p:pic>
        <p:nvPicPr>
          <p:cNvPr id="4" name="Picture 3" descr="Soma-Visual-Stud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273" y="3226033"/>
            <a:ext cx="2339005" cy="1558956"/>
          </a:xfrm>
          <a:prstGeom prst="roundRect">
            <a:avLst/>
          </a:prstGeom>
        </p:spPr>
      </p:pic>
      <p:sp>
        <p:nvSpPr>
          <p:cNvPr id="10" name="Rounded Rectangle 9"/>
          <p:cNvSpPr/>
          <p:nvPr/>
        </p:nvSpPr>
        <p:spPr>
          <a:xfrm>
            <a:off x="-452438" y="981074"/>
            <a:ext cx="10048876" cy="2082025"/>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306122"/>
            <a:ext cx="70866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792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Distribute Everywhere</a:t>
            </a:r>
            <a:endParaRPr lang="en-US" sz="4000" b="0" dirty="0">
              <a:latin typeface="Segoe UI" panose="020B0502040204020203" pitchFamily="34" charset="0"/>
              <a:cs typeface="Segoe UI" panose="020B0502040204020203" pitchFamily="34" charset="0"/>
            </a:endParaRPr>
          </a:p>
        </p:txBody>
      </p:sp>
      <p:sp>
        <p:nvSpPr>
          <p:cNvPr id="8" name="Text Placeholder 2"/>
          <p:cNvSpPr>
            <a:spLocks noGrp="1"/>
          </p:cNvSpPr>
          <p:nvPr>
            <p:ph type="body" sz="quarter" idx="11"/>
          </p:nvPr>
        </p:nvSpPr>
        <p:spPr>
          <a:xfrm>
            <a:off x="767844" y="930481"/>
            <a:ext cx="8228812" cy="3751469"/>
          </a:xfrm>
        </p:spPr>
        <p:txBody>
          <a:bodyPr/>
          <a:lstStyle/>
          <a:p>
            <a:pPr marL="0" indent="0">
              <a:buNone/>
            </a:pPr>
            <a:r>
              <a:rPr lang="en-US" sz="2800" dirty="0" smtClean="0">
                <a:latin typeface="Segoe UI" panose="020B0502040204020203" pitchFamily="34" charset="0"/>
                <a:cs typeface="Segoe UI" panose="020B0502040204020203" pitchFamily="34" charset="0"/>
              </a:rPr>
              <a:t>A Xamarin app is an app, distribute it everywhere</a:t>
            </a:r>
          </a:p>
        </p:txBody>
      </p:sp>
      <p:pic>
        <p:nvPicPr>
          <p:cNvPr id="4098" name="Picture 2" descr="Download for &#10;&#10;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342" y="1823008"/>
            <a:ext cx="2162878" cy="74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0" name="Picture 4" descr="Download from Google P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888" y="1803966"/>
            <a:ext cx="2273383" cy="7834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2" name="Picture 6" descr="Download from the Amazon St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538" y="2856853"/>
            <a:ext cx="2192350" cy="74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4" name="Picture 8" descr="Download from the NOOK App St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579" y="2842930"/>
            <a:ext cx="2304426" cy="7732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6" name="Picture 10" descr="Download for Windows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8210" y="3948126"/>
            <a:ext cx="2325143" cy="7489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8" name="Picture 12" descr="Download for Windows Pho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8332" y="3928993"/>
            <a:ext cx="2443939" cy="7872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19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682"/>
            <a:ext cx="8229600" cy="1470137"/>
          </a:xfrm>
        </p:spPr>
        <p:txBody>
          <a:bodyPr/>
          <a:lstStyle/>
          <a:p>
            <a:pPr algn="l"/>
            <a:r>
              <a:rPr lang="en-US" sz="8800" b="0" dirty="0" smtClean="0">
                <a:latin typeface="Segoe UI" panose="020B0502040204020203" pitchFamily="34" charset="0"/>
                <a:cs typeface="Segoe UI" panose="020B0502040204020203" pitchFamily="34" charset="0"/>
              </a:rPr>
              <a:t>Products</a:t>
            </a:r>
            <a:endParaRPr lang="en-US" sz="8800" b="0" dirty="0">
              <a:latin typeface="Segoe UI" panose="020B0502040204020203" pitchFamily="34" charset="0"/>
              <a:cs typeface="Segoe UI" panose="020B0502040204020203" pitchFamily="34" charset="0"/>
            </a:endParaRPr>
          </a:p>
        </p:txBody>
      </p:sp>
      <p:pic>
        <p:nvPicPr>
          <p:cNvPr id="18434" name="Picture 2" descr="C:\Users\Xamarin\Downloads\hexagon-white@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614" y="0"/>
            <a:ext cx="579077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475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pic>
        <p:nvPicPr>
          <p:cNvPr id="9218" name="Picture 2" descr="http://xamarin.com/images/tour/icon-visual-stud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48" y="52386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xamarin.com/images/tour/app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26" y="2679328"/>
            <a:ext cx="762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xamarin.com/images/tour/test-cloud-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23" y="2696979"/>
            <a:ext cx="8763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xamarin.com/images/tour/hexagon-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498" y="376237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xamarin.com/images/tour/scan-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3976" y="3762370"/>
            <a:ext cx="857250" cy="857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17914" y="2936473"/>
            <a:ext cx="1649811"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Xamarin.Mac</a:t>
            </a:r>
            <a:endParaRPr lang="en-US" sz="2000" dirty="0">
              <a:solidFill>
                <a:srgbClr val="3498DB"/>
              </a:solidFill>
              <a:latin typeface="Segoe UI" panose="020B0502040204020203" pitchFamily="34" charset="0"/>
              <a:cs typeface="Segoe UI" panose="020B0502040204020203" pitchFamily="34" charset="0"/>
            </a:endParaRPr>
          </a:p>
        </p:txBody>
      </p:sp>
      <p:sp>
        <p:nvSpPr>
          <p:cNvPr id="19" name="TextBox 18"/>
          <p:cNvSpPr txBox="1"/>
          <p:nvPr/>
        </p:nvSpPr>
        <p:spPr>
          <a:xfrm>
            <a:off x="1998351" y="1842478"/>
            <a:ext cx="1909241"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Studio</a:t>
            </a:r>
            <a:endParaRPr lang="en-US" sz="2000" dirty="0">
              <a:solidFill>
                <a:srgbClr val="3498DB"/>
              </a:solidFill>
              <a:latin typeface="Segoe UI" panose="020B0502040204020203" pitchFamily="34" charset="0"/>
              <a:cs typeface="Segoe UI" panose="020B0502040204020203" pitchFamily="34" charset="0"/>
            </a:endParaRPr>
          </a:p>
        </p:txBody>
      </p:sp>
      <p:sp>
        <p:nvSpPr>
          <p:cNvPr id="20" name="TextBox 19"/>
          <p:cNvSpPr txBox="1"/>
          <p:nvPr/>
        </p:nvSpPr>
        <p:spPr>
          <a:xfrm>
            <a:off x="2041213" y="2954124"/>
            <a:ext cx="2362378"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Test Cloud</a:t>
            </a:r>
            <a:endParaRPr lang="en-US" sz="2000" dirty="0">
              <a:solidFill>
                <a:srgbClr val="3498DB"/>
              </a:solidFill>
              <a:latin typeface="Segoe UI" panose="020B0502040204020203" pitchFamily="34" charset="0"/>
              <a:cs typeface="Segoe UI" panose="020B0502040204020203" pitchFamily="34" charset="0"/>
            </a:endParaRPr>
          </a:p>
        </p:txBody>
      </p:sp>
      <p:sp>
        <p:nvSpPr>
          <p:cNvPr id="21" name="TextBox 20"/>
          <p:cNvSpPr txBox="1"/>
          <p:nvPr/>
        </p:nvSpPr>
        <p:spPr>
          <a:xfrm>
            <a:off x="2041212" y="3990940"/>
            <a:ext cx="2184381"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Component Store</a:t>
            </a:r>
            <a:endParaRPr lang="en-US" sz="2000" dirty="0">
              <a:solidFill>
                <a:srgbClr val="3498DB"/>
              </a:solidFill>
              <a:latin typeface="Segoe UI" panose="020B0502040204020203" pitchFamily="34" charset="0"/>
              <a:cs typeface="Segoe UI" panose="020B0502040204020203" pitchFamily="34" charset="0"/>
            </a:endParaRPr>
          </a:p>
        </p:txBody>
      </p:sp>
      <p:sp>
        <p:nvSpPr>
          <p:cNvPr id="22" name="TextBox 21"/>
          <p:cNvSpPr txBox="1"/>
          <p:nvPr/>
        </p:nvSpPr>
        <p:spPr>
          <a:xfrm>
            <a:off x="6117913" y="750914"/>
            <a:ext cx="1563248"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Xamarin.iOS</a:t>
            </a:r>
            <a:endParaRPr lang="en-US" sz="2000" dirty="0">
              <a:solidFill>
                <a:srgbClr val="3498DB"/>
              </a:solidFill>
              <a:latin typeface="Segoe UI" panose="020B0502040204020203" pitchFamily="34" charset="0"/>
              <a:cs typeface="Segoe UI" panose="020B0502040204020203" pitchFamily="34" charset="0"/>
            </a:endParaRPr>
          </a:p>
        </p:txBody>
      </p:sp>
      <p:sp>
        <p:nvSpPr>
          <p:cNvPr id="23" name="TextBox 22"/>
          <p:cNvSpPr txBox="1"/>
          <p:nvPr/>
        </p:nvSpPr>
        <p:spPr>
          <a:xfrm>
            <a:off x="6117913" y="1842478"/>
            <a:ext cx="2082430"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Xamarin.Android</a:t>
            </a:r>
            <a:endParaRPr lang="en-US" sz="2000" dirty="0">
              <a:solidFill>
                <a:srgbClr val="3498DB"/>
              </a:solidFill>
              <a:latin typeface="Segoe UI" panose="020B0502040204020203" pitchFamily="34" charset="0"/>
              <a:cs typeface="Segoe UI" panose="020B0502040204020203" pitchFamily="34" charset="0"/>
            </a:endParaRPr>
          </a:p>
        </p:txBody>
      </p:sp>
      <p:sp>
        <p:nvSpPr>
          <p:cNvPr id="24" name="TextBox 23"/>
          <p:cNvSpPr txBox="1"/>
          <p:nvPr/>
        </p:nvSpPr>
        <p:spPr>
          <a:xfrm>
            <a:off x="2041213" y="597026"/>
            <a:ext cx="1647952" cy="707886"/>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for </a:t>
            </a:r>
          </a:p>
          <a:p>
            <a:r>
              <a:rPr lang="en-US" sz="2000" dirty="0" smtClean="0">
                <a:solidFill>
                  <a:srgbClr val="3498DB"/>
                </a:solidFill>
                <a:latin typeface="Segoe UI" panose="020B0502040204020203" pitchFamily="34" charset="0"/>
                <a:cs typeface="Segoe UI" panose="020B0502040204020203" pitchFamily="34" charset="0"/>
              </a:rPr>
              <a:t>Visual Studio</a:t>
            </a:r>
            <a:endParaRPr lang="en-US" sz="2000" dirty="0">
              <a:solidFill>
                <a:srgbClr val="3498DB"/>
              </a:solidFill>
              <a:latin typeface="Segoe UI" panose="020B0502040204020203" pitchFamily="34" charset="0"/>
              <a:cs typeface="Segoe UI" panose="020B0502040204020203" pitchFamily="34" charset="0"/>
            </a:endParaRPr>
          </a:p>
        </p:txBody>
      </p:sp>
      <p:sp>
        <p:nvSpPr>
          <p:cNvPr id="25" name="TextBox 24"/>
          <p:cNvSpPr txBox="1"/>
          <p:nvPr/>
        </p:nvSpPr>
        <p:spPr>
          <a:xfrm>
            <a:off x="6117914" y="3948217"/>
            <a:ext cx="2669833"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.NET Mobility Scanner</a:t>
            </a:r>
            <a:endParaRPr lang="en-US" sz="2000" dirty="0">
              <a:solidFill>
                <a:srgbClr val="3498DB"/>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3026" y="570254"/>
            <a:ext cx="857250" cy="76143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3026" y="1649531"/>
            <a:ext cx="884917" cy="786004"/>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023" y="1566984"/>
            <a:ext cx="941543" cy="941543"/>
          </a:xfrm>
          <a:prstGeom prst="rect">
            <a:avLst/>
          </a:prstGeom>
        </p:spPr>
      </p:pic>
    </p:spTree>
    <p:extLst>
      <p:ext uri="{BB962C8B-B14F-4D97-AF65-F5344CB8AC3E}">
        <p14:creationId xmlns:p14="http://schemas.microsoft.com/office/powerpoint/2010/main" val="1832699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171450" y="206375"/>
            <a:ext cx="8686800"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4000" dirty="0" smtClean="0">
                <a:solidFill>
                  <a:srgbClr val="3498DB"/>
                </a:solidFill>
                <a:latin typeface="Segoe UI" panose="020B0502040204020203" pitchFamily="34" charset="0"/>
                <a:cs typeface="Segoe UI" panose="020B0502040204020203" pitchFamily="34" charset="0"/>
              </a:rPr>
              <a:t>Development Environment</a:t>
            </a:r>
            <a:endParaRPr lang="en-US" sz="4000" dirty="0">
              <a:solidFill>
                <a:srgbClr val="3498DB"/>
              </a:solidFill>
              <a:latin typeface="Segoe UI" panose="020B0502040204020203" pitchFamily="34" charset="0"/>
              <a:cs typeface="Segoe UI" panose="020B0502040204020203" pitchFamily="34"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67594"/>
            <a:ext cx="29654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296194"/>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p:cNvSpPr txBox="1">
            <a:spLocks noChangeArrowheads="1"/>
          </p:cNvSpPr>
          <p:nvPr/>
        </p:nvSpPr>
        <p:spPr bwMode="auto">
          <a:xfrm>
            <a:off x="952500" y="3658394"/>
            <a:ext cx="3581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2800" dirty="0">
                <a:solidFill>
                  <a:srgbClr val="3498DB"/>
                </a:solidFill>
                <a:latin typeface="Segoe UI" panose="020B0502040204020203" pitchFamily="34" charset="0"/>
                <a:cs typeface="Segoe UI" panose="020B0502040204020203" pitchFamily="34" charset="0"/>
              </a:rPr>
              <a:t>Xamarin Studio</a:t>
            </a:r>
          </a:p>
          <a:p>
            <a:pPr algn="ctr"/>
            <a:r>
              <a:rPr lang="en-US" altLang="en-US" sz="2800" dirty="0">
                <a:solidFill>
                  <a:srgbClr val="3498DB"/>
                </a:solidFill>
                <a:latin typeface="Segoe UI" panose="020B0502040204020203" pitchFamily="34" charset="0"/>
                <a:cs typeface="Segoe UI" panose="020B0502040204020203" pitchFamily="34" charset="0"/>
              </a:rPr>
              <a:t>PC or Mac</a:t>
            </a:r>
          </a:p>
        </p:txBody>
      </p:sp>
      <p:sp>
        <p:nvSpPr>
          <p:cNvPr id="12" name="TextBox 3"/>
          <p:cNvSpPr txBox="1">
            <a:spLocks noChangeArrowheads="1"/>
          </p:cNvSpPr>
          <p:nvPr/>
        </p:nvSpPr>
        <p:spPr bwMode="auto">
          <a:xfrm>
            <a:off x="4762500" y="3734594"/>
            <a:ext cx="3581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2800" dirty="0">
                <a:solidFill>
                  <a:srgbClr val="3498DB"/>
                </a:solidFill>
                <a:latin typeface="Segoe UI" panose="020B0502040204020203" pitchFamily="34" charset="0"/>
                <a:cs typeface="Segoe UI" panose="020B0502040204020203" pitchFamily="34" charset="0"/>
              </a:rPr>
              <a:t>Visual Studio Plugin</a:t>
            </a:r>
          </a:p>
          <a:p>
            <a:pPr algn="ctr"/>
            <a:r>
              <a:rPr lang="en-US" altLang="en-US" sz="2800" dirty="0">
                <a:solidFill>
                  <a:srgbClr val="3498DB"/>
                </a:solidFill>
                <a:latin typeface="Segoe UI" panose="020B0502040204020203" pitchFamily="34" charset="0"/>
                <a:cs typeface="Segoe UI" panose="020B0502040204020203" pitchFamily="34" charset="0"/>
              </a:rPr>
              <a:t>VS </a:t>
            </a:r>
            <a:r>
              <a:rPr lang="en-US" altLang="en-US" sz="2800" dirty="0" smtClean="0">
                <a:solidFill>
                  <a:srgbClr val="3498DB"/>
                </a:solidFill>
                <a:latin typeface="Segoe UI" panose="020B0502040204020203" pitchFamily="34" charset="0"/>
                <a:cs typeface="Segoe UI" panose="020B0502040204020203" pitchFamily="34" charset="0"/>
              </a:rPr>
              <a:t>2010/2012/2013</a:t>
            </a:r>
            <a:endParaRPr lang="en-US" altLang="en-US" sz="280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2699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Visual Studio Integration</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6072906" y="1035545"/>
            <a:ext cx="3071094" cy="3293209"/>
          </a:xfrm>
          <a:prstGeom prst="rect">
            <a:avLst/>
          </a:prstGeom>
          <a:noFill/>
        </p:spPr>
        <p:txBody>
          <a:bodyPr wrap="square" rtlCol="0">
            <a:spAutoFit/>
          </a:bodyPr>
          <a:lstStyle/>
          <a:p>
            <a:r>
              <a:rPr lang="en-US" b="1" dirty="0" smtClean="0">
                <a:solidFill>
                  <a:schemeClr val="bg1"/>
                </a:solidFill>
                <a:latin typeface="Segoe UI" panose="020B0502040204020203" pitchFamily="34" charset="0"/>
                <a:cs typeface="Segoe UI" panose="020B0502040204020203" pitchFamily="34" charset="0"/>
              </a:rPr>
              <a:t>A single solution:</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iOS</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Android</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Windows Phone</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Windows Store</a:t>
            </a: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a:p>
            <a:r>
              <a:rPr lang="en-US" b="1" dirty="0" smtClean="0">
                <a:solidFill>
                  <a:srgbClr val="FFFFFF"/>
                </a:solidFill>
                <a:latin typeface="Segoe UI" panose="020B0502040204020203" pitchFamily="34" charset="0"/>
                <a:cs typeface="Segoe UI" panose="020B0502040204020203" pitchFamily="34" charset="0"/>
              </a:rPr>
              <a:t>Leverage </a:t>
            </a:r>
            <a:r>
              <a:rPr lang="en-US" b="1" dirty="0">
                <a:solidFill>
                  <a:srgbClr val="FFFFFF"/>
                </a:solidFill>
                <a:latin typeface="Segoe UI" panose="020B0502040204020203" pitchFamily="34" charset="0"/>
                <a:cs typeface="Segoe UI" panose="020B0502040204020203" pitchFamily="34" charset="0"/>
              </a:rPr>
              <a:t>the entire Microsoft </a:t>
            </a:r>
            <a:r>
              <a:rPr lang="en-US" b="1" dirty="0" smtClean="0">
                <a:solidFill>
                  <a:srgbClr val="FFFFFF"/>
                </a:solidFill>
                <a:latin typeface="Segoe UI" panose="020B0502040204020203" pitchFamily="34" charset="0"/>
                <a:cs typeface="Segoe UI" panose="020B0502040204020203" pitchFamily="34" charset="0"/>
              </a:rPr>
              <a:t>ecosystem:</a:t>
            </a:r>
          </a:p>
          <a:p>
            <a:pPr marL="285750" indent="-285750">
              <a:buFont typeface="Arial" panose="020B0604020202020204" pitchFamily="34" charset="0"/>
              <a:buChar char="•"/>
            </a:pPr>
            <a:r>
              <a:rPr lang="en-US" sz="1600" dirty="0" err="1" smtClean="0">
                <a:solidFill>
                  <a:srgbClr val="FFFFFF"/>
                </a:solidFill>
                <a:latin typeface="Segoe UI" panose="020B0502040204020203" pitchFamily="34" charset="0"/>
                <a:cs typeface="Segoe UI" panose="020B0502040204020203" pitchFamily="34" charset="0"/>
              </a:rPr>
              <a:t>ReSharper</a:t>
            </a:r>
            <a:endParaRPr lang="en-US" sz="1600" dirty="0">
              <a:solidFill>
                <a:srgbClr val="FFFFFF"/>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Team </a:t>
            </a:r>
            <a:r>
              <a:rPr lang="en-US" sz="1600" dirty="0">
                <a:solidFill>
                  <a:srgbClr val="FFFFFF"/>
                </a:solidFill>
                <a:latin typeface="Segoe UI" panose="020B0502040204020203" pitchFamily="34" charset="0"/>
                <a:cs typeface="Segoe UI" panose="020B0502040204020203" pitchFamily="34" charset="0"/>
              </a:rPr>
              <a:t>Foundation </a:t>
            </a:r>
            <a:r>
              <a:rPr lang="en-US" sz="1600" dirty="0" smtClean="0">
                <a:solidFill>
                  <a:srgbClr val="FFFFFF"/>
                </a:solidFill>
                <a:latin typeface="Segoe UI" panose="020B0502040204020203" pitchFamily="34" charset="0"/>
                <a:cs typeface="Segoe UI" panose="020B0502040204020203" pitchFamily="34" charset="0"/>
              </a:rPr>
              <a:t>Server</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Your </a:t>
            </a:r>
            <a:r>
              <a:rPr lang="en-US" sz="1600" dirty="0">
                <a:solidFill>
                  <a:srgbClr val="FFFFFF"/>
                </a:solidFill>
                <a:latin typeface="Segoe UI" panose="020B0502040204020203" pitchFamily="34" charset="0"/>
                <a:cs typeface="Segoe UI" panose="020B0502040204020203" pitchFamily="34" charset="0"/>
              </a:rPr>
              <a:t>favorite code coverage and profiling </a:t>
            </a:r>
            <a:r>
              <a:rPr lang="en-US" sz="1600" dirty="0" smtClean="0">
                <a:solidFill>
                  <a:srgbClr val="FFFFFF"/>
                </a:solidFill>
                <a:latin typeface="Segoe UI" panose="020B0502040204020203" pitchFamily="34" charset="0"/>
                <a:cs typeface="Segoe UI" panose="020B0502040204020203" pitchFamily="34" charset="0"/>
              </a:rPr>
              <a:t>tools</a:t>
            </a:r>
            <a:endParaRPr lang="en-US" sz="1600" dirty="0">
              <a:solidFill>
                <a:srgbClr val="FFFFFF"/>
              </a:solidFill>
              <a:latin typeface="Segoe UI" panose="020B0502040204020203" pitchFamily="34" charset="0"/>
              <a:cs typeface="Segoe UI" panose="020B0502040204020203" pitchFamily="34" charset="0"/>
            </a:endParaRPr>
          </a:p>
        </p:txBody>
      </p:sp>
      <p:pic>
        <p:nvPicPr>
          <p:cNvPr id="5" name="Picture 4" descr="android-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311" y="4321253"/>
            <a:ext cx="595346" cy="676005"/>
          </a:xfrm>
          <a:prstGeom prst="rect">
            <a:avLst/>
          </a:prstGeom>
          <a:ln>
            <a:noFill/>
          </a:ln>
          <a:effectLst>
            <a:outerShdw blurRad="190500" algn="tl" rotWithShape="0">
              <a:srgbClr val="000000">
                <a:alpha val="70000"/>
              </a:srgbClr>
            </a:outerShdw>
          </a:effectLst>
        </p:spPr>
      </p:pic>
      <p:pic>
        <p:nvPicPr>
          <p:cNvPr id="7" name="Picture 6" descr="microsoft-windows-8-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1297" y="4477150"/>
            <a:ext cx="489363" cy="489363"/>
          </a:xfrm>
          <a:prstGeom prst="rect">
            <a:avLst/>
          </a:prstGeom>
          <a:ln>
            <a:noFill/>
          </a:ln>
          <a:effectLst>
            <a:outerShdw blurRad="190500" algn="tl" rotWithShape="0">
              <a:srgbClr val="000000">
                <a:alpha val="70000"/>
              </a:srgbClr>
            </a:outerShdw>
          </a:effectLst>
        </p:spPr>
      </p:pic>
      <p:pic>
        <p:nvPicPr>
          <p:cNvPr id="8" name="Picture 7" descr="Apple logo icon - Aluminu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9520" y="4389292"/>
            <a:ext cx="550275" cy="55027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3634" y="-4892599"/>
            <a:ext cx="4998359" cy="2790054"/>
          </a:xfrm>
          <a:prstGeom prst="rect">
            <a:avLst/>
          </a:prstGeom>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06" y="1035545"/>
            <a:ext cx="5778101" cy="31218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6419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1824"/>
            <a:ext cx="8229600" cy="799852"/>
          </a:xfrm>
        </p:spPr>
        <p:txBody>
          <a:bodyPr/>
          <a:lstStyle/>
          <a:p>
            <a:r>
              <a:rPr lang="en-US" sz="4000" b="0" dirty="0">
                <a:latin typeface="Segoe UI" panose="020B0502040204020203" pitchFamily="34" charset="0"/>
                <a:cs typeface="Segoe UI" panose="020B0502040204020203" pitchFamily="34" charset="0"/>
              </a:rPr>
              <a:t>Mobile Development Approaches</a:t>
            </a:r>
          </a:p>
        </p:txBody>
      </p:sp>
    </p:spTree>
    <p:extLst>
      <p:ext uri="{BB962C8B-B14F-4D97-AF65-F5344CB8AC3E}">
        <p14:creationId xmlns:p14="http://schemas.microsoft.com/office/powerpoint/2010/main" val="34647679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Visual Studio Integration</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5338332" y="1282675"/>
            <a:ext cx="3071094" cy="2985433"/>
          </a:xfrm>
          <a:prstGeom prst="rect">
            <a:avLst/>
          </a:prstGeom>
          <a:noFill/>
        </p:spPr>
        <p:txBody>
          <a:bodyPr wrap="square" rtlCol="0">
            <a:spAutoFit/>
          </a:bodyPr>
          <a:lstStyle/>
          <a:p>
            <a:r>
              <a:rPr lang="en-US" b="1" dirty="0" smtClean="0">
                <a:solidFill>
                  <a:schemeClr val="bg1"/>
                </a:solidFill>
                <a:latin typeface="Segoe UI" panose="020B0502040204020203" pitchFamily="34" charset="0"/>
                <a:cs typeface="Segoe UI" panose="020B0502040204020203" pitchFamily="34" charset="0"/>
              </a:rPr>
              <a:t>Debug to:</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Emulators</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Devices</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a:p>
            <a:r>
              <a:rPr lang="en-US" b="1" dirty="0" smtClean="0">
                <a:solidFill>
                  <a:srgbClr val="FFFFFF"/>
                </a:solidFill>
                <a:latin typeface="Segoe UI" panose="020B0502040204020203" pitchFamily="34" charset="0"/>
                <a:cs typeface="Segoe UI" panose="020B0502040204020203" pitchFamily="34" charset="0"/>
              </a:rPr>
              <a:t>Integrated into toolbar</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Status</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Logs</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List of devices</a:t>
            </a:r>
          </a:p>
          <a:p>
            <a:pPr marL="285750" indent="-285750">
              <a:buFont typeface="Arial" panose="020B0604020202020204" pitchFamily="34" charset="0"/>
              <a:buChar char="•"/>
            </a:pPr>
            <a:endParaRPr lang="en-US" sz="1600" b="1" dirty="0">
              <a:solidFill>
                <a:srgbClr val="FFFFFF"/>
              </a:solidFill>
              <a:latin typeface="Segoe UI" panose="020B0502040204020203" pitchFamily="34" charset="0"/>
              <a:cs typeface="Segoe UI" panose="020B0502040204020203" pitchFamily="34" charset="0"/>
            </a:endParaRPr>
          </a:p>
          <a:p>
            <a:r>
              <a:rPr lang="en-US" sz="1600" b="1" dirty="0" smtClean="0">
                <a:solidFill>
                  <a:srgbClr val="FFFFFF"/>
                </a:solidFill>
                <a:latin typeface="Segoe UI" panose="020B0502040204020203" pitchFamily="34" charset="0"/>
                <a:cs typeface="Segoe UI" panose="020B0502040204020203" pitchFamily="34" charset="0"/>
              </a:rPr>
              <a:t>Just Click Start Debugging!</a:t>
            </a:r>
            <a:endParaRPr lang="en-US" sz="1600" b="1" dirty="0">
              <a:solidFill>
                <a:srgbClr val="FFFFFF"/>
              </a:solidFill>
              <a:latin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3634" y="-4892599"/>
            <a:ext cx="4998359" cy="2790054"/>
          </a:xfrm>
          <a:prstGeom prst="rect">
            <a:avLst/>
          </a:prstGeom>
          <a:effectLst>
            <a:outerShdw blurRad="50800" dist="38100" dir="2700000" algn="tl" rotWithShape="0">
              <a:prstClr val="black">
                <a:alpha val="40000"/>
              </a:prstClr>
            </a:outerShdw>
          </a:effec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433" y="1266782"/>
            <a:ext cx="4244827" cy="7724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432" y="2318395"/>
            <a:ext cx="4244827" cy="25911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0479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Studio</a:t>
            </a:r>
            <a:endParaRPr lang="en-US" sz="4000" b="0" dirty="0">
              <a:latin typeface="Segoe UI" panose="020B0502040204020203" pitchFamily="34" charset="0"/>
              <a:cs typeface="Segoe UI" panose="020B0502040204020203" pitchFamily="34" charset="0"/>
            </a:endParaRPr>
          </a:p>
        </p:txBody>
      </p:sp>
      <p:sp>
        <p:nvSpPr>
          <p:cNvPr id="6" name="TextBox 5"/>
          <p:cNvSpPr txBox="1"/>
          <p:nvPr/>
        </p:nvSpPr>
        <p:spPr>
          <a:xfrm>
            <a:off x="238971" y="1214921"/>
            <a:ext cx="345196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Optimized for cross-platform mobile development</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Explore native APIs with code completion</a:t>
            </a:r>
          </a:p>
          <a:p>
            <a:pPr marL="285750" indent="-285750">
              <a:buFont typeface="Arial" panose="020B0604020202020204" pitchFamily="34" charset="0"/>
              <a:buChar char="•"/>
            </a:pPr>
            <a:endParaRPr lang="en-US"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World class Android and iOS designers</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Powerful debugging on simulator or device</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587" y="1214921"/>
            <a:ext cx="5346637" cy="32646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95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Android Designer</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350759" y="1358891"/>
            <a:ext cx="3425904"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Worlds best Android designer</a:t>
            </a: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Available in:</a:t>
            </a:r>
          </a:p>
          <a:p>
            <a:pPr marL="742950" lvl="1"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Xamarin Studio </a:t>
            </a:r>
          </a:p>
          <a:p>
            <a:pPr marL="742950" lvl="1"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Visual Studio</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Create UI with drag &amp; drop simplicity</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Target multiple screen sizes, resolutions and  Android versions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Layouts saved in standard Android XML files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3678101" y="1215741"/>
            <a:ext cx="5300976" cy="3135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5490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iOS Designer </a:t>
            </a:r>
            <a:endParaRPr lang="en-US" sz="4000" b="0" dirty="0">
              <a:latin typeface="Segoe UI" panose="020B0502040204020203" pitchFamily="34" charset="0"/>
              <a:cs typeface="Segoe UI" panose="020B0502040204020203" pitchFamily="34" charset="0"/>
            </a:endParaRPr>
          </a:p>
        </p:txBody>
      </p:sp>
      <p:sp>
        <p:nvSpPr>
          <p:cNvPr id="7" name="TextBox 6"/>
          <p:cNvSpPr txBox="1"/>
          <p:nvPr/>
        </p:nvSpPr>
        <p:spPr>
          <a:xfrm>
            <a:off x="5926666" y="1228411"/>
            <a:ext cx="3110989" cy="4524316"/>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World’s first iOS Designer available in Xamarin Studio (and soon Visual Studio)</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Follows familiar Visual Studio designer idioms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Supports all </a:t>
            </a:r>
            <a:r>
              <a:rPr lang="en-US" sz="1600" dirty="0" err="1" smtClean="0">
                <a:solidFill>
                  <a:schemeClr val="bg1"/>
                </a:solidFill>
                <a:latin typeface="Segoe UI" panose="020B0502040204020203" pitchFamily="34" charset="0"/>
                <a:cs typeface="Segoe UI" panose="020B0502040204020203" pitchFamily="34" charset="0"/>
              </a:rPr>
              <a:t>UIKit</a:t>
            </a:r>
            <a:r>
              <a:rPr lang="en-US" sz="1600" dirty="0" smtClean="0">
                <a:solidFill>
                  <a:schemeClr val="bg1"/>
                </a:solidFill>
                <a:latin typeface="Segoe UI" panose="020B0502040204020203" pitchFamily="34" charset="0"/>
                <a:cs typeface="Segoe UI" panose="020B0502040204020203" pitchFamily="34" charset="0"/>
              </a:rPr>
              <a:t> elements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Edit custom and 3</a:t>
            </a:r>
            <a:r>
              <a:rPr lang="en-US" sz="1600" baseline="30000" dirty="0" smtClean="0">
                <a:solidFill>
                  <a:schemeClr val="bg1"/>
                </a:solidFill>
                <a:latin typeface="Segoe UI" panose="020B0502040204020203" pitchFamily="34" charset="0"/>
                <a:cs typeface="Segoe UI" panose="020B0502040204020203" pitchFamily="34" charset="0"/>
              </a:rPr>
              <a:t>rd</a:t>
            </a:r>
            <a:r>
              <a:rPr lang="en-US" sz="1600" dirty="0" smtClean="0">
                <a:solidFill>
                  <a:schemeClr val="bg1"/>
                </a:solidFill>
                <a:latin typeface="Segoe UI" panose="020B0502040204020203" pitchFamily="34" charset="0"/>
                <a:cs typeface="Segoe UI" panose="020B0502040204020203" pitchFamily="34" charset="0"/>
              </a:rPr>
              <a:t> party components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Live preview of changes to properties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79009" y="1167934"/>
            <a:ext cx="5676152" cy="37008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466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Component Store</a:t>
            </a:r>
            <a:endParaRPr lang="en-US" sz="4000" b="0" dirty="0">
              <a:latin typeface="Segoe UI" panose="020B0502040204020203" pitchFamily="34" charset="0"/>
              <a:cs typeface="Segoe UI" panose="020B0502040204020203" pitchFamily="34" charset="0"/>
            </a:endParaRPr>
          </a:p>
        </p:txBody>
      </p:sp>
      <p:sp>
        <p:nvSpPr>
          <p:cNvPr id="11" name="TextBox 10"/>
          <p:cNvSpPr txBox="1"/>
          <p:nvPr/>
        </p:nvSpPr>
        <p:spPr>
          <a:xfrm>
            <a:off x="5584996" y="1373037"/>
            <a:ext cx="3372706" cy="3877985"/>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Build Apps Faster</a:t>
            </a:r>
          </a:p>
          <a:p>
            <a:pPr marL="342900" indent="-342900">
              <a:buFont typeface="Arial" panose="020B0604020202020204" pitchFamily="34" charset="0"/>
              <a:buChar char="•"/>
            </a:pPr>
            <a:endParaRPr lang="en-US" sz="2400"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Add high quality pre-built app components directly from Visual Studio and Xamarin Studio</a:t>
            </a:r>
          </a:p>
          <a:p>
            <a:pPr marL="285750" indent="-285750">
              <a:buFont typeface="Arial" panose="020B0604020202020204" pitchFamily="34" charset="0"/>
              <a:buChar char="•"/>
            </a:pPr>
            <a:endParaRPr lang="en-US"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259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2638424" y="201613"/>
            <a:ext cx="6048375"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l" eaLnBrk="1" hangingPunct="1"/>
            <a:r>
              <a:rPr lang="en-US" sz="4000" b="0" dirty="0" smtClean="0">
                <a:latin typeface="Segoe UI" panose="020B0502040204020203" pitchFamily="34" charset="0"/>
                <a:cs typeface="Segoe UI" panose="020B0502040204020203" pitchFamily="34" charset="0"/>
              </a:rPr>
              <a:t>.NET Mobility Scanner</a:t>
            </a:r>
            <a:endParaRPr lang="en-US" sz="4000" b="0" dirty="0">
              <a:latin typeface="Segoe UI" panose="020B0502040204020203" pitchFamily="34" charset="0"/>
              <a:cs typeface="Segoe UI" panose="020B0502040204020203" pitchFamily="34" charset="0"/>
            </a:endParaRPr>
          </a:p>
        </p:txBody>
      </p:sp>
      <p:sp>
        <p:nvSpPr>
          <p:cNvPr id="11" name="TextBox 10"/>
          <p:cNvSpPr txBox="1"/>
          <p:nvPr/>
        </p:nvSpPr>
        <p:spPr>
          <a:xfrm>
            <a:off x="2871788" y="1345334"/>
            <a:ext cx="6534150" cy="1200329"/>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How mobile is your .NET?</a:t>
            </a:r>
          </a:p>
          <a:p>
            <a:pPr marL="342900" indent="-342900">
              <a:buFont typeface="Arial" panose="020B0604020202020204" pitchFamily="34" charset="0"/>
              <a:buChar char="•"/>
            </a:pPr>
            <a:r>
              <a:rPr lang="en-US" sz="2400" dirty="0" smtClean="0">
                <a:solidFill>
                  <a:schemeClr val="bg1"/>
                </a:solidFill>
                <a:latin typeface="Segoe UI" panose="020B0502040204020203" pitchFamily="34" charset="0"/>
                <a:cs typeface="Segoe UI" panose="020B0502040204020203" pitchFamily="34" charset="0"/>
              </a:rPr>
              <a:t>Scan .exe or .</a:t>
            </a:r>
            <a:r>
              <a:rPr lang="en-US" sz="2400" dirty="0" err="1" smtClean="0">
                <a:solidFill>
                  <a:schemeClr val="bg1"/>
                </a:solidFill>
                <a:latin typeface="Segoe UI" panose="020B0502040204020203" pitchFamily="34" charset="0"/>
                <a:cs typeface="Segoe UI" panose="020B0502040204020203" pitchFamily="34" charset="0"/>
              </a:rPr>
              <a:t>dll</a:t>
            </a:r>
            <a:r>
              <a:rPr lang="en-US" sz="2400" dirty="0" smtClean="0">
                <a:solidFill>
                  <a:schemeClr val="bg1"/>
                </a:solidFill>
                <a:latin typeface="Segoe UI" panose="020B0502040204020203" pitchFamily="34" charset="0"/>
                <a:cs typeface="Segoe UI" panose="020B0502040204020203" pitchFamily="34" charset="0"/>
              </a:rPr>
              <a:t> to determine compatibility</a:t>
            </a:r>
          </a:p>
          <a:p>
            <a:pPr marL="342900" indent="-342900">
              <a:buFont typeface="Arial" panose="020B0604020202020204" pitchFamily="34" charset="0"/>
              <a:buChar char="•"/>
            </a:pPr>
            <a:r>
              <a:rPr lang="en-US" sz="2400" dirty="0" smtClean="0">
                <a:solidFill>
                  <a:schemeClr val="bg1"/>
                </a:solidFill>
                <a:latin typeface="Segoe UI" panose="020B0502040204020203" pitchFamily="34" charset="0"/>
                <a:cs typeface="Segoe UI" panose="020B0502040204020203" pitchFamily="34" charset="0"/>
              </a:rPr>
              <a:t>Generates full report:</a:t>
            </a:r>
            <a:endParaRPr lang="en-US" dirty="0">
              <a:solidFill>
                <a:schemeClr val="bg1"/>
              </a:solidFill>
              <a:latin typeface="Segoe UI" panose="020B0502040204020203" pitchFamily="34" charset="0"/>
              <a:cs typeface="Segoe UI" panose="020B0502040204020203" pitchFamily="34" charset="0"/>
            </a:endParaRPr>
          </a:p>
        </p:txBody>
      </p:sp>
      <p:pic>
        <p:nvPicPr>
          <p:cNvPr id="11266" name="Picture 2" descr="http://scan.xamarin.com/Media/monkey_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8" y="444501"/>
            <a:ext cx="2597150" cy="2452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 y="2989119"/>
            <a:ext cx="7996237" cy="233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169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217488"/>
            <a:ext cx="5553075" cy="466725"/>
          </a:xfrm>
        </p:spPr>
        <p:txBody>
          <a:bodyPr/>
          <a:lstStyle/>
          <a:p>
            <a:pPr eaLnBrk="1" hangingPunct="1">
              <a:defRPr/>
            </a:pPr>
            <a:r>
              <a:rPr lang="en-US" sz="3200" b="0" dirty="0" smtClean="0">
                <a:solidFill>
                  <a:srgbClr val="3498DB"/>
                </a:solidFill>
                <a:latin typeface="Segoe UI" panose="020B0502040204020203" pitchFamily="34" charset="0"/>
                <a:cs typeface="Segoe UI" panose="020B0502040204020203" pitchFamily="34" charset="0"/>
              </a:rPr>
              <a:t>Prebuilt Field Service App</a:t>
            </a:r>
            <a:endParaRPr lang="en-US" sz="3200" b="0" dirty="0">
              <a:solidFill>
                <a:srgbClr val="3498DB"/>
              </a:solidFill>
              <a:latin typeface="Segoe UI" panose="020B0502040204020203" pitchFamily="34" charset="0"/>
              <a:cs typeface="Segoe UI" panose="020B0502040204020203" pitchFamily="34" charset="0"/>
            </a:endParaRPr>
          </a:p>
        </p:txBody>
      </p:sp>
      <p:sp>
        <p:nvSpPr>
          <p:cNvPr id="4" name="Text Placeholder 3"/>
          <p:cNvSpPr>
            <a:spLocks noGrp="1"/>
          </p:cNvSpPr>
          <p:nvPr>
            <p:ph type="body" sz="quarter" idx="13"/>
          </p:nvPr>
        </p:nvSpPr>
        <p:spPr>
          <a:xfrm>
            <a:off x="111125" y="709613"/>
            <a:ext cx="5638800" cy="2476500"/>
          </a:xfrm>
        </p:spPr>
        <p:txBody>
          <a:bodyPr/>
          <a:lstStyle/>
          <a:p>
            <a:pPr eaLnBrk="1" hangingPunct="1">
              <a:defRPr/>
            </a:pPr>
            <a:r>
              <a:rPr lang="en-US" b="1" dirty="0" smtClean="0">
                <a:solidFill>
                  <a:schemeClr val="tx1"/>
                </a:solidFill>
                <a:latin typeface="Segoe UI" panose="020B0502040204020203" pitchFamily="34" charset="0"/>
                <a:cs typeface="Segoe UI" panose="020B0502040204020203" pitchFamily="34" charset="0"/>
              </a:rPr>
              <a:t>App Features:</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Location-based assignments / routing</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Time recording</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Camera capture of work</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Signature </a:t>
            </a:r>
            <a:r>
              <a:rPr lang="en-US" dirty="0" smtClean="0">
                <a:solidFill>
                  <a:schemeClr val="tx1"/>
                </a:solidFill>
                <a:latin typeface="Segoe UI" panose="020B0502040204020203" pitchFamily="34" charset="0"/>
                <a:cs typeface="Segoe UI" panose="020B0502040204020203" pitchFamily="34" charset="0"/>
              </a:rPr>
              <a:t>capture</a:t>
            </a:r>
          </a:p>
          <a:p>
            <a:pPr>
              <a:lnSpc>
                <a:spcPct val="110000"/>
              </a:lnSpc>
            </a:pPr>
            <a:endParaRPr lang="en-US" sz="800" dirty="0">
              <a:solidFill>
                <a:schemeClr val="tx1"/>
              </a:solidFill>
              <a:latin typeface="Segoe UI" panose="020B0502040204020203" pitchFamily="34" charset="0"/>
              <a:cs typeface="Segoe UI" panose="020B0502040204020203" pitchFamily="34" charset="0"/>
            </a:endParaRPr>
          </a:p>
          <a:p>
            <a:pPr>
              <a:lnSpc>
                <a:spcPct val="110000"/>
              </a:lnSpc>
            </a:pPr>
            <a:r>
              <a:rPr lang="en-US" b="1" dirty="0" smtClean="0">
                <a:solidFill>
                  <a:schemeClr val="tx1"/>
                </a:solidFill>
                <a:latin typeface="Segoe UI" panose="020B0502040204020203" pitchFamily="34" charset="0"/>
                <a:cs typeface="Segoe UI" panose="020B0502040204020203" pitchFamily="34" charset="0"/>
              </a:rPr>
              <a:t>Cross-Platform Techniques</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MVVM pattern</a:t>
            </a:r>
          </a:p>
          <a:p>
            <a:pPr marL="342900" indent="-342900">
              <a:lnSpc>
                <a:spcPct val="110000"/>
              </a:lnSpc>
              <a:buFont typeface="Arial"/>
              <a:buChar char="•"/>
            </a:pPr>
            <a:r>
              <a:rPr lang="en-US" dirty="0" err="1">
                <a:solidFill>
                  <a:schemeClr val="tx1"/>
                </a:solidFill>
                <a:latin typeface="Segoe UI" panose="020B0502040204020203" pitchFamily="34" charset="0"/>
                <a:cs typeface="Segoe UI" panose="020B0502040204020203" pitchFamily="34" charset="0"/>
              </a:rPr>
              <a:t>Xamarin.Mobile</a:t>
            </a:r>
            <a:endParaRPr lang="en-US" dirty="0">
              <a:solidFill>
                <a:schemeClr val="tx1"/>
              </a:solidFill>
              <a:latin typeface="Segoe UI" panose="020B0502040204020203" pitchFamily="34" charset="0"/>
              <a:cs typeface="Segoe UI" panose="020B0502040204020203" pitchFamily="34" charset="0"/>
            </a:endParaRP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Signature control from Component Store</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SQLite for storage on all 3 platforms</a:t>
            </a:r>
          </a:p>
          <a:p>
            <a:pPr>
              <a:lnSpc>
                <a:spcPct val="110000"/>
              </a:lnSpc>
            </a:pPr>
            <a:endParaRPr lang="en-US" dirty="0">
              <a:solidFill>
                <a:schemeClr val="tx1"/>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712" y="586694"/>
            <a:ext cx="4655057" cy="4010239"/>
          </a:xfrm>
          <a:prstGeom prst="rect">
            <a:avLst/>
          </a:prstGeom>
        </p:spPr>
      </p:pic>
    </p:spTree>
    <p:extLst>
      <p:ext uri="{BB962C8B-B14F-4D97-AF65-F5344CB8AC3E}">
        <p14:creationId xmlns:p14="http://schemas.microsoft.com/office/powerpoint/2010/main" val="3590906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485"/>
            <a:ext cx="8229600" cy="502708"/>
          </a:xfrm>
        </p:spPr>
        <p:txBody>
          <a:bodyPr/>
          <a:lstStyle/>
          <a:p>
            <a:pPr eaLnBrk="1" hangingPunct="1">
              <a:defRPr/>
            </a:pPr>
            <a:r>
              <a:rPr lang="en-US" sz="4000" b="0" dirty="0" smtClean="0">
                <a:solidFill>
                  <a:srgbClr val="3498DB"/>
                </a:solidFill>
                <a:latin typeface="Segoe UI" panose="020B0502040204020203" pitchFamily="34" charset="0"/>
                <a:cs typeface="Segoe UI" panose="020B0502040204020203" pitchFamily="34" charset="0"/>
              </a:rPr>
              <a:t>Prebuilt Employee Directory</a:t>
            </a:r>
            <a:endParaRPr lang="en-US" sz="4000" b="0" dirty="0">
              <a:solidFill>
                <a:srgbClr val="3498DB"/>
              </a:solidFill>
              <a:latin typeface="Segoe UI" panose="020B0502040204020203" pitchFamily="34" charset="0"/>
              <a:cs typeface="Segoe UI" panose="020B0502040204020203" pitchFamily="34" charset="0"/>
            </a:endParaRPr>
          </a:p>
        </p:txBody>
      </p:sp>
      <p:sp>
        <p:nvSpPr>
          <p:cNvPr id="4" name="Text Placeholder 3"/>
          <p:cNvSpPr>
            <a:spLocks noGrp="1"/>
          </p:cNvSpPr>
          <p:nvPr>
            <p:ph type="body" sz="quarter" idx="10"/>
          </p:nvPr>
        </p:nvSpPr>
        <p:spPr>
          <a:xfrm>
            <a:off x="971552" y="1395963"/>
            <a:ext cx="4000500" cy="2961723"/>
          </a:xfrm>
        </p:spPr>
        <p:txBody>
          <a:bodyPr/>
          <a:lstStyle/>
          <a:p>
            <a:pPr algn="l" eaLnBrk="1" hangingPunct="1">
              <a:defRPr/>
            </a:pPr>
            <a:r>
              <a:rPr lang="en-US" sz="1800" b="1" dirty="0" smtClean="0">
                <a:solidFill>
                  <a:schemeClr val="tx1"/>
                </a:solidFill>
                <a:latin typeface="Segoe UI" panose="020B0502040204020203" pitchFamily="34" charset="0"/>
                <a:cs typeface="Segoe UI" panose="020B0502040204020203" pitchFamily="34" charset="0"/>
              </a:rPr>
              <a:t>App Features:</a:t>
            </a:r>
          </a:p>
          <a:p>
            <a:pPr marL="342900" indent="-342900" algn="l">
              <a:buFont typeface="Arial" panose="020B0604020202020204" pitchFamily="34" charset="0"/>
              <a:buChar char="•"/>
            </a:pPr>
            <a:r>
              <a:rPr lang="en-US" sz="1800" dirty="0" smtClean="0">
                <a:solidFill>
                  <a:schemeClr val="tx1"/>
                </a:solidFill>
                <a:latin typeface="Segoe UI" panose="020B0502040204020203" pitchFamily="34" charset="0"/>
                <a:cs typeface="Segoe UI" panose="020B0502040204020203" pitchFamily="34" charset="0"/>
              </a:rPr>
              <a:t>LDAP-ready: </a:t>
            </a:r>
            <a:r>
              <a:rPr lang="en-US" sz="1800" dirty="0">
                <a:solidFill>
                  <a:schemeClr val="tx1"/>
                </a:solidFill>
                <a:latin typeface="Segoe UI" panose="020B0502040204020203" pitchFamily="34" charset="0"/>
                <a:cs typeface="Segoe UI" panose="020B0502040204020203" pitchFamily="34" charset="0"/>
              </a:rPr>
              <a:t>easy integration into your corporate directory</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Multiple search options</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The ability to favorite contacts for easy future access</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The ability to call or email right from contact’s listing</a:t>
            </a:r>
          </a:p>
          <a:p>
            <a:pPr marL="342900" indent="-342900" algn="l">
              <a:buFont typeface="Arial" panose="020B0604020202020204" pitchFamily="34" charset="0"/>
              <a:buChar char="•"/>
            </a:pPr>
            <a:r>
              <a:rPr lang="en-US" sz="1800" dirty="0" err="1">
                <a:solidFill>
                  <a:schemeClr val="tx1"/>
                </a:solidFill>
                <a:latin typeface="Segoe UI" panose="020B0502040204020203" pitchFamily="34" charset="0"/>
                <a:cs typeface="Segoe UI" panose="020B0502040204020203" pitchFamily="34" charset="0"/>
              </a:rPr>
              <a:t>Gravatar</a:t>
            </a:r>
            <a:r>
              <a:rPr lang="en-US" sz="1800" dirty="0">
                <a:solidFill>
                  <a:schemeClr val="tx1"/>
                </a:solidFill>
                <a:latin typeface="Segoe UI" panose="020B0502040204020203" pitchFamily="34" charset="0"/>
                <a:cs typeface="Segoe UI" panose="020B0502040204020203" pitchFamily="34" charset="0"/>
              </a:rPr>
              <a:t> integration</a:t>
            </a:r>
          </a:p>
          <a:p>
            <a:pPr marL="171450" indent="-171450" algn="l">
              <a:lnSpc>
                <a:spcPct val="110000"/>
              </a:lnSpc>
              <a:buFont typeface="Arial" panose="020B0604020202020204" pitchFamily="34" charset="0"/>
              <a:buChar char="•"/>
            </a:pPr>
            <a:endParaRPr lang="en-US" sz="1800" dirty="0">
              <a:solidFill>
                <a:schemeClr val="tx1"/>
              </a:solidFill>
              <a:latin typeface="Segoe UI" panose="020B0502040204020203" pitchFamily="34" charset="0"/>
              <a:cs typeface="Segoe UI" panose="020B0502040204020203"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843" y="2185520"/>
            <a:ext cx="3223282" cy="3211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573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ctrTitle"/>
          </p:nvPr>
        </p:nvSpPr>
        <p:spPr bwMode="auto">
          <a:xfrm>
            <a:off x="0" y="1630070"/>
            <a:ext cx="9144000" cy="18833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12000" b="0" dirty="0" smtClean="0">
                <a:latin typeface="Segoe UI" panose="020B0502040204020203" pitchFamily="34" charset="0"/>
                <a:cs typeface="Segoe UI" panose="020B0502040204020203" pitchFamily="34" charset="0"/>
              </a:rPr>
              <a:t>DEMO</a:t>
            </a:r>
            <a:endParaRPr lang="en-US" sz="1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052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ctrTitle"/>
          </p:nvPr>
        </p:nvSpPr>
        <p:spPr bwMode="auto">
          <a:xfrm>
            <a:off x="0" y="412604"/>
            <a:ext cx="9144000" cy="43182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9600" b="0" dirty="0" smtClean="0">
                <a:latin typeface="Segoe UI" panose="020B0502040204020203" pitchFamily="34" charset="0"/>
                <a:cs typeface="Segoe UI" panose="020B0502040204020203" pitchFamily="34" charset="0"/>
              </a:rPr>
              <a:t>Additional Material</a:t>
            </a:r>
            <a:br>
              <a:rPr lang="en-US" sz="9600" b="0" dirty="0" smtClean="0">
                <a:latin typeface="Segoe UI" panose="020B0502040204020203" pitchFamily="34" charset="0"/>
                <a:cs typeface="Segoe UI" panose="020B0502040204020203" pitchFamily="34" charset="0"/>
              </a:rPr>
            </a:br>
            <a:r>
              <a:rPr lang="en-US" sz="9600" b="0" dirty="0" smtClean="0">
                <a:latin typeface="Segoe UI" panose="020B0502040204020203" pitchFamily="34" charset="0"/>
                <a:cs typeface="Segoe UI" panose="020B0502040204020203" pitchFamily="34" charset="0"/>
              </a:rPr>
              <a:t>Remove Slide</a:t>
            </a:r>
            <a:endParaRPr lang="en-US" sz="9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39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Silo’d</a:t>
            </a:r>
            <a:r>
              <a:rPr lang="en-US" sz="4000" b="0" dirty="0" smtClean="0">
                <a:latin typeface="Segoe UI" panose="020B0502040204020203" pitchFamily="34" charset="0"/>
                <a:cs typeface="Segoe UI" panose="020B0502040204020203" pitchFamily="34" charset="0"/>
              </a:rPr>
              <a:t> Approach</a:t>
            </a:r>
            <a:endParaRPr lang="en-US" sz="4000" b="0" dirty="0">
              <a:latin typeface="Segoe UI" panose="020B0502040204020203" pitchFamily="34" charset="0"/>
              <a:cs typeface="Segoe UI" panose="020B0502040204020203" pitchFamily="34" charset="0"/>
            </a:endParaRPr>
          </a:p>
        </p:txBody>
      </p:sp>
      <p:pic>
        <p:nvPicPr>
          <p:cNvPr id="3" name="Picture 2" descr="SIL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65" y="989944"/>
            <a:ext cx="4120621" cy="3163613"/>
          </a:xfrm>
          <a:prstGeom prst="rect">
            <a:avLst/>
          </a:prstGeom>
          <a:ln>
            <a:noFill/>
          </a:ln>
          <a:effectLst>
            <a:outerShdw blurRad="190500" algn="tl" rotWithShape="0">
              <a:srgbClr val="000000">
                <a:alpha val="70000"/>
              </a:srgbClr>
            </a:outerShdw>
          </a:effectLst>
        </p:spPr>
      </p:pic>
      <p:sp>
        <p:nvSpPr>
          <p:cNvPr id="4" name="Text Placeholder 2"/>
          <p:cNvSpPr>
            <a:spLocks noGrp="1"/>
          </p:cNvSpPr>
          <p:nvPr>
            <p:ph type="body" sz="quarter" idx="11"/>
          </p:nvPr>
        </p:nvSpPr>
        <p:spPr>
          <a:xfrm>
            <a:off x="5031366" y="898335"/>
            <a:ext cx="4112633" cy="3346831"/>
          </a:xfrm>
        </p:spPr>
        <p:txBody>
          <a:bodyPr/>
          <a:lstStyle/>
          <a:p>
            <a:pPr marL="0" indent="0">
              <a:buNone/>
            </a:pPr>
            <a:r>
              <a:rPr lang="en-US" sz="2400" b="1" dirty="0">
                <a:latin typeface="Segoe UI" panose="020B0502040204020203" pitchFamily="34" charset="0"/>
                <a:cs typeface="Segoe UI" panose="020B0502040204020203" pitchFamily="34" charset="0"/>
              </a:rPr>
              <a:t>Build Apps Multiple Times</a:t>
            </a:r>
            <a:endParaRPr lang="en-US" sz="2400" b="1" dirty="0" smtClean="0">
              <a:latin typeface="Segoe UI" panose="020B0502040204020203" pitchFamily="34" charset="0"/>
              <a:cs typeface="Segoe UI" panose="020B0502040204020203" pitchFamily="34" charset="0"/>
            </a:endParaRPr>
          </a:p>
          <a:p>
            <a:r>
              <a:rPr lang="en-US" sz="2400" dirty="0" smtClean="0">
                <a:latin typeface="Segoe UI" panose="020B0502040204020203" pitchFamily="34" charset="0"/>
                <a:cs typeface="Segoe UI" panose="020B0502040204020203" pitchFamily="34" charset="0"/>
              </a:rPr>
              <a:t>Multiple Teams</a:t>
            </a:r>
          </a:p>
          <a:p>
            <a:r>
              <a:rPr lang="en-US" sz="2400" dirty="0" smtClean="0">
                <a:latin typeface="Segoe UI" panose="020B0502040204020203" pitchFamily="34" charset="0"/>
                <a:cs typeface="Segoe UI" panose="020B0502040204020203" pitchFamily="34" charset="0"/>
              </a:rPr>
              <a:t>Multiple Code Bases</a:t>
            </a:r>
          </a:p>
          <a:p>
            <a:r>
              <a:rPr lang="en-US" sz="2400" dirty="0" smtClean="0">
                <a:latin typeface="Segoe UI" panose="020B0502040204020203" pitchFamily="34" charset="0"/>
                <a:cs typeface="Segoe UI" panose="020B0502040204020203" pitchFamily="34" charset="0"/>
              </a:rPr>
              <a:t>Different toolsets</a:t>
            </a:r>
          </a:p>
          <a:p>
            <a:pPr marL="0" indent="0">
              <a:buNone/>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21230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97708"/>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Xamarin</a:t>
            </a:r>
            <a:r>
              <a:rPr lang="en-US" sz="4000" b="0" dirty="0" smtClean="0">
                <a:latin typeface="Segoe UI" panose="020B0502040204020203" pitchFamily="34" charset="0"/>
                <a:cs typeface="Segoe UI" panose="020B0502040204020203" pitchFamily="34" charset="0"/>
              </a:rPr>
              <a:t> </a:t>
            </a:r>
            <a:r>
              <a:rPr lang="en-US" sz="4000" b="0" dirty="0">
                <a:latin typeface="Segoe UI" panose="020B0502040204020203" pitchFamily="34" charset="0"/>
                <a:cs typeface="Segoe UI" panose="020B0502040204020203" pitchFamily="34" charset="0"/>
              </a:rPr>
              <a:t>Evolve </a:t>
            </a:r>
            <a:r>
              <a:rPr lang="en-US" sz="4000" b="0" dirty="0" smtClean="0">
                <a:latin typeface="Segoe UI" panose="020B0502040204020203" pitchFamily="34" charset="0"/>
                <a:cs typeface="Segoe UI" panose="020B0502040204020203" pitchFamily="34" charset="0"/>
              </a:rPr>
              <a:t>2013</a:t>
            </a:r>
            <a:endParaRPr lang="en-US" sz="4000" b="0" dirty="0">
              <a:latin typeface="Segoe UI" panose="020B0502040204020203" pitchFamily="34" charset="0"/>
              <a:cs typeface="Segoe UI" panose="020B0502040204020203" pitchFamily="34" charset="0"/>
            </a:endParaRPr>
          </a:p>
        </p:txBody>
      </p:sp>
      <p:pic>
        <p:nvPicPr>
          <p:cNvPr id="14" name="Picture 13" descr="xamarin-stag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25" y="2221282"/>
            <a:ext cx="7448550" cy="236797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831304" y="763234"/>
            <a:ext cx="1307629" cy="1938992"/>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Sold Out!!</a:t>
            </a:r>
            <a:endParaRPr lang="en-US" sz="4000" b="1" dirty="0">
              <a:solidFill>
                <a:schemeClr val="bg1"/>
              </a:solidFill>
              <a:latin typeface="Segoe UI" panose="020B0502040204020203" pitchFamily="34" charset="0"/>
              <a:cs typeface="Segoe UI" panose="020B0502040204020203" pitchFamily="34" charset="0"/>
            </a:endParaRPr>
          </a:p>
        </p:txBody>
      </p:sp>
      <p:sp>
        <p:nvSpPr>
          <p:cNvPr id="21" name="TextBox 20"/>
          <p:cNvSpPr txBox="1"/>
          <p:nvPr/>
        </p:nvSpPr>
        <p:spPr>
          <a:xfrm>
            <a:off x="5010410" y="763234"/>
            <a:ext cx="1307629"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650</a:t>
            </a:r>
            <a:endParaRPr lang="en-US" sz="4000" b="1" dirty="0">
              <a:solidFill>
                <a:schemeClr val="bg1"/>
              </a:solidFill>
              <a:latin typeface="Segoe UI" panose="020B0502040204020203" pitchFamily="34" charset="0"/>
              <a:cs typeface="Segoe UI" panose="020B0502040204020203" pitchFamily="34" charset="0"/>
            </a:endParaRPr>
          </a:p>
        </p:txBody>
      </p:sp>
      <p:sp>
        <p:nvSpPr>
          <p:cNvPr id="22" name="TextBox 21"/>
          <p:cNvSpPr txBox="1"/>
          <p:nvPr/>
        </p:nvSpPr>
        <p:spPr>
          <a:xfrm>
            <a:off x="5029820" y="1328558"/>
            <a:ext cx="1268809"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Conference </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Attendees</a:t>
            </a:r>
            <a:endParaRPr lang="en-US" sz="1600" dirty="0">
              <a:solidFill>
                <a:srgbClr val="FFFFFF"/>
              </a:solidFill>
              <a:latin typeface="Segoe UI" panose="020B0502040204020203" pitchFamily="34" charset="0"/>
              <a:cs typeface="Segoe UI" panose="020B0502040204020203" pitchFamily="34" charset="0"/>
            </a:endParaRPr>
          </a:p>
        </p:txBody>
      </p:sp>
      <p:sp>
        <p:nvSpPr>
          <p:cNvPr id="23" name="TextBox 22"/>
          <p:cNvSpPr txBox="1"/>
          <p:nvPr/>
        </p:nvSpPr>
        <p:spPr>
          <a:xfrm>
            <a:off x="7254986" y="763234"/>
            <a:ext cx="1536320"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8,400</a:t>
            </a:r>
            <a:endParaRPr lang="en-US" sz="4000" b="1" dirty="0">
              <a:solidFill>
                <a:schemeClr val="bg1"/>
              </a:solidFill>
              <a:latin typeface="Segoe UI" panose="020B0502040204020203" pitchFamily="34" charset="0"/>
              <a:cs typeface="Segoe UI" panose="020B0502040204020203" pitchFamily="34" charset="0"/>
            </a:endParaRPr>
          </a:p>
        </p:txBody>
      </p:sp>
      <p:sp>
        <p:nvSpPr>
          <p:cNvPr id="24" name="TextBox 23"/>
          <p:cNvSpPr txBox="1"/>
          <p:nvPr/>
        </p:nvSpPr>
        <p:spPr>
          <a:xfrm>
            <a:off x="7331900" y="1328558"/>
            <a:ext cx="1382494"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Live stream </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hours viewed</a:t>
            </a:r>
            <a:endParaRPr lang="en-US" sz="1600" dirty="0">
              <a:solidFill>
                <a:srgbClr val="FFFFFF"/>
              </a:solidFill>
              <a:latin typeface="Segoe UI" panose="020B0502040204020203" pitchFamily="34" charset="0"/>
              <a:cs typeface="Segoe UI" panose="020B0502040204020203" pitchFamily="34" charset="0"/>
            </a:endParaRPr>
          </a:p>
        </p:txBody>
      </p:sp>
      <p:sp>
        <p:nvSpPr>
          <p:cNvPr id="25" name="TextBox 24"/>
          <p:cNvSpPr txBox="1"/>
          <p:nvPr/>
        </p:nvSpPr>
        <p:spPr>
          <a:xfrm>
            <a:off x="539342" y="763234"/>
            <a:ext cx="1536320"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#1</a:t>
            </a:r>
            <a:endParaRPr lang="en-US" sz="4000" b="1" dirty="0">
              <a:solidFill>
                <a:schemeClr val="bg1"/>
              </a:solidFill>
              <a:latin typeface="Segoe UI" panose="020B0502040204020203" pitchFamily="34" charset="0"/>
              <a:cs typeface="Segoe UI" panose="020B0502040204020203" pitchFamily="34" charset="0"/>
            </a:endParaRPr>
          </a:p>
        </p:txBody>
      </p:sp>
      <p:sp>
        <p:nvSpPr>
          <p:cNvPr id="26" name="TextBox 25"/>
          <p:cNvSpPr txBox="1"/>
          <p:nvPr/>
        </p:nvSpPr>
        <p:spPr>
          <a:xfrm>
            <a:off x="342242" y="1328558"/>
            <a:ext cx="1930528"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Trending on Twitter</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during keynote</a:t>
            </a:r>
            <a:endParaRPr lang="en-US" sz="1600" dirty="0">
              <a:solidFill>
                <a:srgbClr val="FFFFFF"/>
              </a:solidFill>
              <a:latin typeface="Segoe UI" panose="020B0502040204020203" pitchFamily="34" charset="0"/>
              <a:cs typeface="Segoe UI" panose="020B0502040204020203" pitchFamily="34" charset="0"/>
            </a:endParaRPr>
          </a:p>
        </p:txBody>
      </p:sp>
      <p:sp>
        <p:nvSpPr>
          <p:cNvPr id="2" name="TextBox 1"/>
          <p:cNvSpPr txBox="1"/>
          <p:nvPr/>
        </p:nvSpPr>
        <p:spPr>
          <a:xfrm>
            <a:off x="1331305" y="4742176"/>
            <a:ext cx="6481390" cy="369332"/>
          </a:xfrm>
          <a:prstGeom prst="rect">
            <a:avLst/>
          </a:prstGeom>
          <a:noFill/>
        </p:spPr>
        <p:txBody>
          <a:bodyPr wrap="none" rtlCol="0">
            <a:spAutoFit/>
          </a:bodyPr>
          <a:lstStyle/>
          <a:p>
            <a:r>
              <a:rPr lang="en-US" dirty="0" smtClean="0">
                <a:solidFill>
                  <a:schemeClr val="bg1"/>
                </a:solidFill>
                <a:latin typeface="Segoe UI" panose="020B0502040204020203" pitchFamily="34" charset="0"/>
                <a:cs typeface="Segoe UI" panose="020B0502040204020203" pitchFamily="34" charset="0"/>
              </a:rPr>
              <a:t>Watch Sessions </a:t>
            </a:r>
            <a:r>
              <a:rPr lang="en-US" dirty="0">
                <a:solidFill>
                  <a:schemeClr val="bg1"/>
                </a:solidFill>
                <a:latin typeface="Segoe UI" panose="020B0502040204020203" pitchFamily="34" charset="0"/>
                <a:cs typeface="Segoe UI" panose="020B0502040204020203" pitchFamily="34" charset="0"/>
              </a:rPr>
              <a:t>&amp; Highlights: http://xamarin.com/evolve/2013</a:t>
            </a:r>
          </a:p>
        </p:txBody>
      </p:sp>
    </p:spTree>
    <p:extLst>
      <p:ext uri="{BB962C8B-B14F-4D97-AF65-F5344CB8AC3E}">
        <p14:creationId xmlns:p14="http://schemas.microsoft.com/office/powerpoint/2010/main" val="4272695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0728"/>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1817"/>
            <a:ext cx="9144000" cy="3519866"/>
          </a:xfrm>
          <a:prstGeom prst="rect">
            <a:avLst/>
          </a:prstGeom>
        </p:spPr>
      </p:pic>
      <p:sp>
        <p:nvSpPr>
          <p:cNvPr id="8" name="TextBox 7"/>
          <p:cNvSpPr txBox="1"/>
          <p:nvPr/>
        </p:nvSpPr>
        <p:spPr>
          <a:xfrm>
            <a:off x="0" y="4449353"/>
            <a:ext cx="9144000" cy="707886"/>
          </a:xfrm>
          <a:prstGeom prst="rect">
            <a:avLst/>
          </a:prstGeom>
          <a:noFill/>
        </p:spPr>
        <p:txBody>
          <a:bodyPr wrap="square" rtlCol="0">
            <a:spAutoFit/>
          </a:bodyPr>
          <a:lstStyle/>
          <a:p>
            <a:pPr algn="ctr"/>
            <a:r>
              <a:rPr lang="en-US" sz="4000" dirty="0" smtClean="0">
                <a:solidFill>
                  <a:schemeClr val="bg1"/>
                </a:solidFill>
                <a:latin typeface="Segoe UI" panose="020B0502040204020203" pitchFamily="34" charset="0"/>
                <a:cs typeface="Segoe UI" panose="020B0502040204020203" pitchFamily="34" charset="0"/>
              </a:rPr>
              <a:t>www.xamarin.com/evolve</a:t>
            </a:r>
            <a:endParaRPr lang="en-US" sz="4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8610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83944" y="140440"/>
            <a:ext cx="6776113" cy="1615324"/>
          </a:xfrm>
          <a:prstGeom prst="rect">
            <a:avLst/>
          </a:prstGeom>
        </p:spPr>
      </p:pic>
      <p:pic>
        <p:nvPicPr>
          <p:cNvPr id="3" name="Picture 2" descr="Screen Shot 2013-11-08 at 5.14.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8" y="1903863"/>
            <a:ext cx="5177413" cy="2765738"/>
          </a:xfrm>
          <a:prstGeom prst="rect">
            <a:avLst/>
          </a:prstGeom>
        </p:spPr>
      </p:pic>
      <p:sp>
        <p:nvSpPr>
          <p:cNvPr id="4" name="TextBox 3"/>
          <p:cNvSpPr txBox="1"/>
          <p:nvPr/>
        </p:nvSpPr>
        <p:spPr>
          <a:xfrm>
            <a:off x="5336273" y="2074460"/>
            <a:ext cx="3985147"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Test app at UI level</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Takes minutes, not days to get started</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Test on hundreds of real devices</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Is resilient to visual changes in UI</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Has a delightful user interface</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App Explorer &amp; Custom Tests </a:t>
            </a:r>
            <a:endParaRPr 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1507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176212" y="1800628"/>
            <a:ext cx="8686800" cy="15422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9000" dirty="0" err="1" smtClean="0">
                <a:latin typeface="Segoe UI" panose="020B0502040204020203" pitchFamily="34" charset="0"/>
                <a:cs typeface="Segoe UI" panose="020B0502040204020203" pitchFamily="34" charset="0"/>
              </a:rPr>
              <a:t>Rdio</a:t>
            </a:r>
            <a:r>
              <a:rPr lang="en-US" sz="9000" dirty="0" smtClean="0">
                <a:latin typeface="Segoe UI" panose="020B0502040204020203" pitchFamily="34" charset="0"/>
                <a:cs typeface="Segoe UI" panose="020B0502040204020203" pitchFamily="34" charset="0"/>
              </a:rPr>
              <a:t> Case Study</a:t>
            </a:r>
            <a:endParaRPr lang="en-US" sz="9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039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2"/>
          <p:cNvSpPr txBox="1">
            <a:spLocks noChangeArrowheads="1"/>
          </p:cNvSpPr>
          <p:nvPr/>
        </p:nvSpPr>
        <p:spPr bwMode="gray">
          <a:xfrm>
            <a:off x="321844" y="1179513"/>
            <a:ext cx="3983455" cy="323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smtClean="0">
                <a:solidFill>
                  <a:schemeClr val="bg1"/>
                </a:solidFill>
                <a:latin typeface="Segoe UI" panose="020B0502040204020203" pitchFamily="34" charset="0"/>
                <a:cs typeface="Segoe UI" panose="020B0502040204020203" pitchFamily="34" charset="0"/>
              </a:rPr>
              <a:t>About </a:t>
            </a:r>
            <a:r>
              <a:rPr lang="en-US" b="1" dirty="0" err="1" smtClean="0">
                <a:solidFill>
                  <a:schemeClr val="bg1"/>
                </a:solidFill>
                <a:latin typeface="Segoe UI" panose="020B0502040204020203" pitchFamily="34" charset="0"/>
                <a:cs typeface="Segoe UI" panose="020B0502040204020203" pitchFamily="34" charset="0"/>
              </a:rPr>
              <a:t>Rdio</a:t>
            </a:r>
            <a:endParaRPr lang="en-US" b="1" dirty="0" smtClean="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err="1">
                <a:solidFill>
                  <a:schemeClr val="bg1"/>
                </a:solidFill>
                <a:latin typeface="Segoe UI" panose="020B0502040204020203" pitchFamily="34" charset="0"/>
                <a:cs typeface="Segoe UI" panose="020B0502040204020203" pitchFamily="34" charset="0"/>
              </a:rPr>
              <a:t>Rdio</a:t>
            </a:r>
            <a:r>
              <a:rPr lang="en-US" sz="2000" dirty="0">
                <a:solidFill>
                  <a:schemeClr val="bg1"/>
                </a:solidFill>
                <a:latin typeface="Segoe UI" panose="020B0502040204020203" pitchFamily="34" charset="0"/>
                <a:cs typeface="Segoe UI" panose="020B0502040204020203" pitchFamily="34" charset="0"/>
              </a:rPr>
              <a:t> is the leading music streaming and sharing service started by the founders of Skype</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err="1">
                <a:solidFill>
                  <a:schemeClr val="bg1"/>
                </a:solidFill>
                <a:latin typeface="Segoe UI" panose="020B0502040204020203" pitchFamily="34" charset="0"/>
                <a:cs typeface="Segoe UI" panose="020B0502040204020203" pitchFamily="34" charset="0"/>
              </a:rPr>
              <a:t>Rdio</a:t>
            </a:r>
            <a:r>
              <a:rPr lang="en-US" sz="2000" dirty="0">
                <a:solidFill>
                  <a:schemeClr val="bg1"/>
                </a:solidFill>
                <a:latin typeface="Segoe UI" panose="020B0502040204020203" pitchFamily="34" charset="0"/>
                <a:cs typeface="Segoe UI" panose="020B0502040204020203" pitchFamily="34" charset="0"/>
              </a:rPr>
              <a:t> is already in 30 countries with over 20 million songs.   </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Available in 31 countries</a:t>
            </a:r>
          </a:p>
          <a:p>
            <a:endParaRPr lang="en-US" sz="16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6"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4" name="Picture 3" descr="rdio_logo_-_Google_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
        <p:nvSpPr>
          <p:cNvPr id="7" name="Text Box 52"/>
          <p:cNvSpPr txBox="1">
            <a:spLocks noChangeArrowheads="1"/>
          </p:cNvSpPr>
          <p:nvPr/>
        </p:nvSpPr>
        <p:spPr bwMode="gray">
          <a:xfrm>
            <a:off x="321846" y="4223918"/>
            <a:ext cx="873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sz="2000" i="1" dirty="0">
                <a:solidFill>
                  <a:srgbClr val="FFFFFF"/>
                </a:solidFill>
                <a:latin typeface="Segoe UI" panose="020B0502040204020203" pitchFamily="34" charset="0"/>
                <a:cs typeface="Segoe UI" panose="020B0502040204020203" pitchFamily="34" charset="0"/>
              </a:rPr>
              <a:t>“</a:t>
            </a:r>
            <a:r>
              <a:rPr lang="en-US" sz="2000" i="1" dirty="0" err="1">
                <a:solidFill>
                  <a:srgbClr val="FFFFFF"/>
                </a:solidFill>
                <a:latin typeface="Segoe UI" panose="020B0502040204020203" pitchFamily="34" charset="0"/>
                <a:cs typeface="Segoe UI" panose="020B0502040204020203" pitchFamily="34" charset="0"/>
              </a:rPr>
              <a:t>Rdio’s</a:t>
            </a:r>
            <a:r>
              <a:rPr lang="en-US" sz="2000" i="1" dirty="0">
                <a:solidFill>
                  <a:srgbClr val="FFFFFF"/>
                </a:solidFill>
                <a:latin typeface="Segoe UI" panose="020B0502040204020203" pitchFamily="34" charset="0"/>
                <a:cs typeface="Segoe UI" panose="020B0502040204020203" pitchFamily="34" charset="0"/>
              </a:rPr>
              <a:t> mobile app is also the best looking and best implemented of the three [music streaming apps reviewed].”</a:t>
            </a:r>
          </a:p>
        </p:txBody>
      </p:sp>
      <p:sp>
        <p:nvSpPr>
          <p:cNvPr id="8" name="TextBox 7"/>
          <p:cNvSpPr txBox="1"/>
          <p:nvPr/>
        </p:nvSpPr>
        <p:spPr>
          <a:xfrm>
            <a:off x="2832100" y="4575557"/>
            <a:ext cx="5930901" cy="369320"/>
          </a:xfrm>
          <a:prstGeom prst="rect">
            <a:avLst/>
          </a:prstGeom>
          <a:noFill/>
        </p:spPr>
        <p:txBody>
          <a:bodyPr wrap="square" lIns="91428" tIns="45714" rIns="91428" bIns="45714" rtlCol="0">
            <a:spAutoFit/>
          </a:bodyPr>
          <a:lstStyle/>
          <a:p>
            <a:pPr algn="r"/>
            <a:r>
              <a:rPr lang="en-US" b="1" dirty="0" smtClean="0">
                <a:solidFill>
                  <a:srgbClr val="FFFFFF"/>
                </a:solidFill>
                <a:latin typeface="Calibri"/>
                <a:cs typeface="Calibri"/>
              </a:rPr>
              <a:t>Wired Magazine</a:t>
            </a:r>
          </a:p>
        </p:txBody>
      </p:sp>
      <p:grpSp>
        <p:nvGrpSpPr>
          <p:cNvPr id="12" name="Group 11"/>
          <p:cNvGrpSpPr/>
          <p:nvPr/>
        </p:nvGrpSpPr>
        <p:grpSpPr>
          <a:xfrm>
            <a:off x="4343399" y="1600200"/>
            <a:ext cx="4638041" cy="1932517"/>
            <a:chOff x="4013201" y="1689100"/>
            <a:chExt cx="4968240" cy="2070100"/>
          </a:xfrm>
        </p:grpSpPr>
        <p:pic>
          <p:nvPicPr>
            <p:cNvPr id="2" name="Picture 1" descr="Screen Shot 2013-10-29 at 6.29.17 PM.png"/>
            <p:cNvPicPr>
              <a:picLocks noChangeAspect="1"/>
            </p:cNvPicPr>
            <p:nvPr/>
          </p:nvPicPr>
          <p:blipFill rotWithShape="1">
            <a:blip r:embed="rId4">
              <a:extLst>
                <a:ext uri="{28A0092B-C50C-407E-A947-70E740481C1C}">
                  <a14:useLocalDpi xmlns:a14="http://schemas.microsoft.com/office/drawing/2010/main" val="0"/>
                </a:ext>
              </a:extLst>
            </a:blip>
            <a:srcRect t="7141"/>
            <a:stretch/>
          </p:blipFill>
          <p:spPr>
            <a:xfrm>
              <a:off x="4013201" y="1689100"/>
              <a:ext cx="4968240" cy="2070100"/>
            </a:xfrm>
            <a:prstGeom prst="roundRect">
              <a:avLst>
                <a:gd name="adj" fmla="val 11146"/>
              </a:avLst>
            </a:prstGeom>
          </p:spPr>
        </p:pic>
        <p:sp>
          <p:nvSpPr>
            <p:cNvPr id="10" name="Rectangle 9"/>
            <p:cNvSpPr/>
            <p:nvPr/>
          </p:nvSpPr>
          <p:spPr>
            <a:xfrm>
              <a:off x="4343400" y="1689100"/>
              <a:ext cx="1193800" cy="406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594600" y="1689100"/>
              <a:ext cx="11938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72613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4771" y="1255487"/>
            <a:ext cx="4293116" cy="2579914"/>
          </a:xfrm>
          <a:prstGeom prst="rect">
            <a:avLst/>
          </a:prstGeom>
        </p:spPr>
      </p:pic>
      <p:sp>
        <p:nvSpPr>
          <p:cNvPr id="9" name="Text Box 52"/>
          <p:cNvSpPr txBox="1">
            <a:spLocks noChangeArrowheads="1"/>
          </p:cNvSpPr>
          <p:nvPr/>
        </p:nvSpPr>
        <p:spPr bwMode="gray">
          <a:xfrm>
            <a:off x="321844" y="1016000"/>
            <a:ext cx="3996155" cy="249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smtClean="0">
                <a:solidFill>
                  <a:schemeClr val="bg1"/>
                </a:solidFill>
                <a:latin typeface="Segoe UI" panose="020B0502040204020203" pitchFamily="34" charset="0"/>
                <a:cs typeface="Segoe UI" panose="020B0502040204020203" pitchFamily="34" charset="0"/>
              </a:rPr>
              <a:t>Challenge</a:t>
            </a: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U</a:t>
            </a:r>
            <a:r>
              <a:rPr lang="en-US" sz="2000" dirty="0" smtClean="0">
                <a:solidFill>
                  <a:schemeClr val="bg1"/>
                </a:solidFill>
                <a:latin typeface="Segoe UI" panose="020B0502040204020203" pitchFamily="34" charset="0"/>
                <a:cs typeface="Segoe UI" panose="020B0502040204020203" pitchFamily="34" charset="0"/>
              </a:rPr>
              <a:t>nable </a:t>
            </a:r>
            <a:r>
              <a:rPr lang="en-US" sz="2000" dirty="0">
                <a:solidFill>
                  <a:schemeClr val="bg1"/>
                </a:solidFill>
                <a:latin typeface="Segoe UI" panose="020B0502040204020203" pitchFamily="34" charset="0"/>
                <a:cs typeface="Segoe UI" panose="020B0502040204020203" pitchFamily="34" charset="0"/>
              </a:rPr>
              <a:t>to deliver features on all platforms simultaneously because of multiple, platform-specific code bases</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High costs to development and maintain apps</a:t>
            </a:r>
            <a:endParaRPr lang="en-US" sz="1600" dirty="0">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6"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7" name="Picture 6" descr="rdio_logo_-_Google_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
        <p:nvSpPr>
          <p:cNvPr id="8" name="Text Box 52"/>
          <p:cNvSpPr txBox="1">
            <a:spLocks noChangeArrowheads="1"/>
          </p:cNvSpPr>
          <p:nvPr/>
        </p:nvSpPr>
        <p:spPr bwMode="gray">
          <a:xfrm>
            <a:off x="321844" y="3520382"/>
            <a:ext cx="8822156" cy="163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endParaRPr lang="en-US" sz="1600" dirty="0">
              <a:solidFill>
                <a:schemeClr val="bg1"/>
              </a:solidFill>
              <a:latin typeface="Segoe UI" panose="020B0502040204020203" pitchFamily="34" charset="0"/>
              <a:cs typeface="Segoe UI" panose="020B0502040204020203" pitchFamily="34" charset="0"/>
            </a:endParaRPr>
          </a:p>
          <a:p>
            <a:r>
              <a:rPr lang="en-US" b="1" dirty="0" smtClean="0">
                <a:solidFill>
                  <a:schemeClr val="bg1"/>
                </a:solidFill>
                <a:latin typeface="Segoe UI" panose="020B0502040204020203" pitchFamily="34" charset="0"/>
                <a:cs typeface="Segoe UI" panose="020B0502040204020203" pitchFamily="34" charset="0"/>
              </a:rPr>
              <a:t>Results</a:t>
            </a:r>
            <a:endParaRPr lang="en-US" sz="1600" dirty="0">
              <a:solidFill>
                <a:srgbClr val="FFFFFF"/>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rgbClr val="FFFFFF"/>
                </a:solidFill>
                <a:latin typeface="Segoe UI" panose="020B0502040204020203" pitchFamily="34" charset="0"/>
                <a:cs typeface="Segoe UI" panose="020B0502040204020203" pitchFamily="34" charset="0"/>
              </a:rPr>
              <a:t>Using Xamarin, </a:t>
            </a:r>
            <a:r>
              <a:rPr lang="en-US" sz="2000" dirty="0" err="1">
                <a:solidFill>
                  <a:srgbClr val="FFFFFF"/>
                </a:solidFill>
                <a:latin typeface="Segoe UI" panose="020B0502040204020203" pitchFamily="34" charset="0"/>
                <a:cs typeface="Segoe UI" panose="020B0502040204020203" pitchFamily="34" charset="0"/>
              </a:rPr>
              <a:t>Rdio</a:t>
            </a:r>
            <a:r>
              <a:rPr lang="en-US" sz="2000" dirty="0">
                <a:solidFill>
                  <a:srgbClr val="FFFFFF"/>
                </a:solidFill>
                <a:latin typeface="Segoe UI" panose="020B0502040204020203" pitchFamily="34" charset="0"/>
                <a:cs typeface="Segoe UI" panose="020B0502040204020203" pitchFamily="34" charset="0"/>
              </a:rPr>
              <a:t> now </a:t>
            </a:r>
            <a:r>
              <a:rPr lang="en-US" sz="2000" b="1" dirty="0">
                <a:solidFill>
                  <a:srgbClr val="FFFFFF"/>
                </a:solidFill>
                <a:latin typeface="Segoe UI" panose="020B0502040204020203" pitchFamily="34" charset="0"/>
                <a:cs typeface="Segoe UI" panose="020B0502040204020203" pitchFamily="34" charset="0"/>
              </a:rPr>
              <a:t>shares over 50,000 lines of C# </a:t>
            </a:r>
            <a:r>
              <a:rPr lang="en-US" sz="2000" dirty="0">
                <a:solidFill>
                  <a:srgbClr val="FFFFFF"/>
                </a:solidFill>
                <a:latin typeface="Segoe UI" panose="020B0502040204020203" pitchFamily="34" charset="0"/>
                <a:cs typeface="Segoe UI" panose="020B0502040204020203" pitchFamily="34" charset="0"/>
              </a:rPr>
              <a:t>across iOS, Android, and Windows, enabling them to focus on feature-parity and user experience</a:t>
            </a:r>
            <a:r>
              <a:rPr lang="en-US" sz="1600" dirty="0">
                <a:solidFill>
                  <a:srgbClr val="FFFFFF"/>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25631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52"/>
          <p:cNvSpPr txBox="1">
            <a:spLocks noChangeArrowheads="1"/>
          </p:cNvSpPr>
          <p:nvPr/>
        </p:nvSpPr>
        <p:spPr bwMode="gray">
          <a:xfrm>
            <a:off x="2692402" y="1847815"/>
            <a:ext cx="5803899" cy="203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pPr>
              <a:lnSpc>
                <a:spcPct val="120000"/>
              </a:lnSpc>
            </a:pPr>
            <a:r>
              <a:rPr lang="en-US" sz="1800" dirty="0">
                <a:solidFill>
                  <a:srgbClr val="FFFFFF"/>
                </a:solidFill>
                <a:latin typeface="Segoe UI" panose="020B0502040204020203" pitchFamily="34" charset="0"/>
                <a:cs typeface="Segoe UI" panose="020B0502040204020203" pitchFamily="34" charset="0"/>
              </a:rPr>
              <a:t>“Xamarin offers the best of all worlds.  We deliver high performance, native apps that, until Xamarin, were only possible with Objective-C and Java. Sharing over 50,000 lines of code across platforms gives us more time to </a:t>
            </a:r>
            <a:r>
              <a:rPr lang="en-US" sz="1800" dirty="0" smtClean="0">
                <a:solidFill>
                  <a:srgbClr val="FFFFFF"/>
                </a:solidFill>
                <a:latin typeface="Segoe UI" panose="020B0502040204020203" pitchFamily="34" charset="0"/>
                <a:cs typeface="Segoe UI" panose="020B0502040204020203" pitchFamily="34" charset="0"/>
              </a:rPr>
              <a:t/>
            </a:r>
            <a:br>
              <a:rPr lang="en-US" sz="1800" dirty="0" smtClean="0">
                <a:solidFill>
                  <a:srgbClr val="FFFFFF"/>
                </a:solidFill>
                <a:latin typeface="Segoe UI" panose="020B0502040204020203" pitchFamily="34" charset="0"/>
                <a:cs typeface="Segoe UI" panose="020B0502040204020203" pitchFamily="34" charset="0"/>
              </a:rPr>
            </a:br>
            <a:r>
              <a:rPr lang="en-US" sz="1800" dirty="0" smtClean="0">
                <a:solidFill>
                  <a:srgbClr val="FFFFFF"/>
                </a:solidFill>
                <a:latin typeface="Segoe UI" panose="020B0502040204020203" pitchFamily="34" charset="0"/>
                <a:cs typeface="Segoe UI" panose="020B0502040204020203" pitchFamily="34" charset="0"/>
              </a:rPr>
              <a:t>spend </a:t>
            </a:r>
            <a:r>
              <a:rPr lang="en-US" sz="1800" dirty="0">
                <a:solidFill>
                  <a:srgbClr val="FFFFFF"/>
                </a:solidFill>
                <a:latin typeface="Segoe UI" panose="020B0502040204020203" pitchFamily="34" charset="0"/>
                <a:cs typeface="Segoe UI" panose="020B0502040204020203" pitchFamily="34" charset="0"/>
              </a:rPr>
              <a:t>on great user experiences.”</a:t>
            </a:r>
          </a:p>
          <a:p>
            <a:endParaRPr lang="en-US" sz="1800" dirty="0">
              <a:solidFill>
                <a:srgbClr val="FFFFFF"/>
              </a:solidFill>
              <a:latin typeface="Segoe UI" panose="020B0502040204020203" pitchFamily="34" charset="0"/>
              <a:cs typeface="Segoe UI" panose="020B0502040204020203" pitchFamily="34" charset="0"/>
            </a:endParaRPr>
          </a:p>
        </p:txBody>
      </p:sp>
      <p:sp>
        <p:nvSpPr>
          <p:cNvPr id="5" name="TextBox 4"/>
          <p:cNvSpPr txBox="1"/>
          <p:nvPr/>
        </p:nvSpPr>
        <p:spPr>
          <a:xfrm>
            <a:off x="4927601" y="3502108"/>
            <a:ext cx="3378200" cy="646319"/>
          </a:xfrm>
          <a:prstGeom prst="rect">
            <a:avLst/>
          </a:prstGeom>
          <a:noFill/>
        </p:spPr>
        <p:txBody>
          <a:bodyPr wrap="square" lIns="91428" tIns="45714" rIns="91428" bIns="45714" rtlCol="0">
            <a:spAutoFit/>
          </a:bodyPr>
          <a:lstStyle/>
          <a:p>
            <a:pPr algn="r"/>
            <a:r>
              <a:rPr lang="en-US" b="1" dirty="0" smtClean="0">
                <a:solidFill>
                  <a:srgbClr val="FFFFFF"/>
                </a:solidFill>
                <a:latin typeface="Source Sans Pro"/>
                <a:cs typeface="Source Sans Pro"/>
              </a:rPr>
              <a:t>Matt Crocker</a:t>
            </a:r>
          </a:p>
          <a:p>
            <a:pPr algn="r"/>
            <a:r>
              <a:rPr lang="en-US" dirty="0" smtClean="0">
                <a:solidFill>
                  <a:srgbClr val="FFFFFF"/>
                </a:solidFill>
                <a:latin typeface="Source Sans Pro"/>
                <a:cs typeface="Source Sans Pro"/>
              </a:rPr>
              <a:t>Director of Client Engineering</a:t>
            </a:r>
          </a:p>
        </p:txBody>
      </p:sp>
      <p:pic>
        <p:nvPicPr>
          <p:cNvPr id="2" name="Picture 1" descr="Screen Shot 2013-04-25 at 1.19.4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7401" y="2108201"/>
            <a:ext cx="1466698" cy="1384300"/>
          </a:xfrm>
          <a:prstGeom prst="ellipse">
            <a:avLst/>
          </a:prstGeom>
          <a:ln>
            <a:solidFill>
              <a:schemeClr val="bg1"/>
            </a:solidFill>
          </a:ln>
        </p:spPr>
      </p:pic>
      <p:sp>
        <p:nvSpPr>
          <p:cNvPr id="10" name="Rectangle 9"/>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11"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12" name="Picture 11" descr="rdio_logo_-_Google_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Tree>
    <p:extLst>
      <p:ext uri="{BB962C8B-B14F-4D97-AF65-F5344CB8AC3E}">
        <p14:creationId xmlns:p14="http://schemas.microsoft.com/office/powerpoint/2010/main" val="141843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228600" y="1078908"/>
            <a:ext cx="8686800" cy="29856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9000" dirty="0" err="1" smtClean="0">
                <a:latin typeface="Segoe UI" panose="020B0502040204020203" pitchFamily="34" charset="0"/>
                <a:cs typeface="Segoe UI" panose="020B0502040204020203" pitchFamily="34" charset="0"/>
              </a:rPr>
              <a:t>MarketWatch</a:t>
            </a:r>
            <a:endParaRPr lang="en-US" sz="9000" dirty="0" smtClean="0">
              <a:latin typeface="Segoe UI" panose="020B0502040204020203" pitchFamily="34" charset="0"/>
              <a:cs typeface="Segoe UI" panose="020B0502040204020203" pitchFamily="34" charset="0"/>
            </a:endParaRPr>
          </a:p>
          <a:p>
            <a:pPr eaLnBrk="1" hangingPunct="1"/>
            <a:r>
              <a:rPr lang="en-US" sz="9000" dirty="0" smtClean="0">
                <a:latin typeface="Segoe UI" panose="020B0502040204020203" pitchFamily="34" charset="0"/>
                <a:cs typeface="Segoe UI" panose="020B0502040204020203" pitchFamily="34" charset="0"/>
              </a:rPr>
              <a:t>Case Study</a:t>
            </a:r>
            <a:endParaRPr lang="en-US" sz="9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761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1228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sp>
        <p:nvSpPr>
          <p:cNvPr id="5" name="Rectangle 4"/>
          <p:cNvSpPr/>
          <p:nvPr/>
        </p:nvSpPr>
        <p:spPr>
          <a:xfrm>
            <a:off x="337720" y="1148117"/>
            <a:ext cx="8539580" cy="4081117"/>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About Dow Jones MarketWatch</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A Dow Jones property with over</a:t>
            </a:r>
            <a:br>
              <a:rPr lang="en-US" sz="2000" noProof="1">
                <a:solidFill>
                  <a:schemeClr val="bg1"/>
                </a:solidFill>
                <a:latin typeface="Segoe UI" panose="020B0502040204020203" pitchFamily="34" charset="0"/>
                <a:cs typeface="Segoe UI" panose="020B0502040204020203" pitchFamily="34" charset="0"/>
              </a:rPr>
            </a:br>
            <a:r>
              <a:rPr lang="en-US" sz="2000" noProof="1" smtClean="0">
                <a:solidFill>
                  <a:schemeClr val="bg1"/>
                </a:solidFill>
                <a:latin typeface="Segoe UI" panose="020B0502040204020203" pitchFamily="34" charset="0"/>
                <a:cs typeface="Segoe UI" panose="020B0502040204020203" pitchFamily="34" charset="0"/>
              </a:rPr>
              <a:t>16 </a:t>
            </a:r>
            <a:r>
              <a:rPr lang="en-US" sz="2000" noProof="1">
                <a:solidFill>
                  <a:schemeClr val="bg1"/>
                </a:solidFill>
                <a:latin typeface="Segoe UI" panose="020B0502040204020203" pitchFamily="34" charset="0"/>
                <a:cs typeface="Segoe UI" panose="020B0502040204020203" pitchFamily="34" charset="0"/>
              </a:rPr>
              <a:t>million visitors per month</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Leading innovator in business</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news, personal finance, and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investment tools and </a:t>
            </a:r>
            <a:r>
              <a:rPr lang="en-US" sz="2000" noProof="1" smtClean="0">
                <a:solidFill>
                  <a:schemeClr val="bg1"/>
                </a:solidFill>
                <a:latin typeface="Segoe UI" panose="020B0502040204020203" pitchFamily="34" charset="0"/>
                <a:cs typeface="Segoe UI" panose="020B0502040204020203" pitchFamily="34" charset="0"/>
              </a:rPr>
              <a:t>data</a:t>
            </a:r>
            <a:endParaRPr lang="en-US" sz="2000" noProof="1">
              <a:solidFill>
                <a:schemeClr val="bg1"/>
              </a:solidFill>
              <a:latin typeface="Segoe UI" panose="020B0502040204020203" pitchFamily="34" charset="0"/>
              <a:cs typeface="Segoe UI" panose="020B0502040204020203" pitchFamily="34" charset="0"/>
            </a:endParaRP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Part of the Wall Street Digital</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Network, which includes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WSJ.com, Barrons.com among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others</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pic>
        <p:nvPicPr>
          <p:cNvPr id="2" name="Picture 1" descr="download (2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pic>
        <p:nvPicPr>
          <p:cNvPr id="4" name="Picture 3" descr="google+_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978" y="1894849"/>
            <a:ext cx="4105777" cy="2300539"/>
          </a:xfrm>
          <a:prstGeom prst="roundRect">
            <a:avLst/>
          </a:prstGeom>
          <a:ln>
            <a:solidFill>
              <a:schemeClr val="bg1"/>
            </a:solidFill>
          </a:ln>
        </p:spPr>
      </p:pic>
    </p:spTree>
    <p:extLst>
      <p:ext uri="{BB962C8B-B14F-4D97-AF65-F5344CB8AC3E}">
        <p14:creationId xmlns:p14="http://schemas.microsoft.com/office/powerpoint/2010/main" val="1672394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5" name="Rectangle 4"/>
          <p:cNvSpPr/>
          <p:nvPr/>
        </p:nvSpPr>
        <p:spPr>
          <a:xfrm>
            <a:off x="223421" y="1122717"/>
            <a:ext cx="9504780" cy="4216527"/>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Challenge:  </a:t>
            </a:r>
            <a:endParaRPr lang="en-US" sz="2400" b="1" noProof="1" smtClean="0">
              <a:solidFill>
                <a:schemeClr val="bg1"/>
              </a:solidFill>
              <a:latin typeface="Segoe UI" panose="020B0502040204020203" pitchFamily="34" charset="0"/>
              <a:cs typeface="Segoe UI" panose="020B0502040204020203" pitchFamily="34" charset="0"/>
            </a:endParaRPr>
          </a:p>
          <a:p>
            <a:pPr eaLnBrk="1" hangingPunct="1">
              <a:spcBef>
                <a:spcPct val="20000"/>
              </a:spcBef>
            </a:pPr>
            <a:r>
              <a:rPr lang="en-US" sz="2400" b="1" noProof="1" smtClean="0">
                <a:solidFill>
                  <a:schemeClr val="bg1"/>
                </a:solidFill>
                <a:latin typeface="Segoe UI" panose="020B0502040204020203" pitchFamily="34" charset="0"/>
                <a:cs typeface="Segoe UI" panose="020B0502040204020203" pitchFamily="34" charset="0"/>
              </a:rPr>
              <a:t>Meet </a:t>
            </a:r>
            <a:r>
              <a:rPr lang="en-US" sz="2400" b="1" noProof="1">
                <a:solidFill>
                  <a:schemeClr val="bg1"/>
                </a:solidFill>
                <a:latin typeface="Segoe UI" panose="020B0502040204020203" pitchFamily="34" charset="0"/>
                <a:cs typeface="Segoe UI" panose="020B0502040204020203" pitchFamily="34" charset="0"/>
              </a:rPr>
              <a:t>Skyrocketing Mobile Traffic with a Great App</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MarketWatch’s high-end users making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critical financial decisions demand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a fast, easy-to-use app</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Web team tasked with building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mobile app on tight deadlines, but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with no mobile experience</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App is very data-intensive - initial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attempts with HTML5 couldn’t handle</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sp>
        <p:nvSpPr>
          <p:cNvPr id="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pic>
        <p:nvPicPr>
          <p:cNvPr id="8" name="Picture 7" descr="download (2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pic>
        <p:nvPicPr>
          <p:cNvPr id="3" name="Picture 2" descr="MarketWatchHero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5274" y="2263740"/>
            <a:ext cx="3519237" cy="2639428"/>
          </a:xfrm>
          <a:prstGeom prst="roundRect">
            <a:avLst/>
          </a:prstGeom>
        </p:spPr>
      </p:pic>
    </p:spTree>
    <p:extLst>
      <p:ext uri="{BB962C8B-B14F-4D97-AF65-F5344CB8AC3E}">
        <p14:creationId xmlns:p14="http://schemas.microsoft.com/office/powerpoint/2010/main" val="1074542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Write Once, Run Anywhere Approach</a:t>
            </a:r>
            <a:endParaRPr lang="en-US" sz="4000" b="0" dirty="0">
              <a:latin typeface="Segoe UI" panose="020B0502040204020203" pitchFamily="34" charset="0"/>
              <a:cs typeface="Segoe UI" panose="020B0502040204020203" pitchFamily="34" charset="0"/>
            </a:endParaRPr>
          </a:p>
        </p:txBody>
      </p:sp>
      <p:pic>
        <p:nvPicPr>
          <p:cNvPr id="4" name="Picture 3" descr="Black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20" y="1012234"/>
            <a:ext cx="2603500" cy="3842933"/>
          </a:xfrm>
          <a:prstGeom prst="rect">
            <a:avLst/>
          </a:prstGeom>
          <a:ln>
            <a:noFill/>
          </a:ln>
          <a:effectLst>
            <a:outerShdw blurRad="190500" algn="tl" rotWithShape="0">
              <a:srgbClr val="000000">
                <a:alpha val="70000"/>
              </a:srgbClr>
            </a:outerShdw>
          </a:effectLst>
        </p:spPr>
      </p:pic>
      <p:sp>
        <p:nvSpPr>
          <p:cNvPr id="7" name="TextBox 6"/>
          <p:cNvSpPr txBox="1"/>
          <p:nvPr/>
        </p:nvSpPr>
        <p:spPr>
          <a:xfrm>
            <a:off x="1127293" y="3178850"/>
            <a:ext cx="1161155" cy="369320"/>
          </a:xfrm>
          <a:prstGeom prst="rect">
            <a:avLst/>
          </a:prstGeom>
          <a:noFill/>
        </p:spPr>
        <p:txBody>
          <a:bodyPr wrap="square" lIns="91428" tIns="45714" rIns="91428" bIns="45714" rtlCol="0">
            <a:spAutoFit/>
          </a:bodyPr>
          <a:lstStyle/>
          <a:p>
            <a:r>
              <a:rPr lang="en-US" dirty="0">
                <a:solidFill>
                  <a:schemeClr val="bg1"/>
                </a:solidFill>
                <a:latin typeface="Segoe UI" panose="020B0502040204020203" pitchFamily="34" charset="0"/>
                <a:cs typeface="Segoe UI" panose="020B0502040204020203" pitchFamily="34" charset="0"/>
              </a:rPr>
              <a:t>Black Box</a:t>
            </a:r>
          </a:p>
        </p:txBody>
      </p:sp>
      <p:sp>
        <p:nvSpPr>
          <p:cNvPr id="5" name="Text Placeholder 2"/>
          <p:cNvSpPr>
            <a:spLocks noGrp="1"/>
          </p:cNvSpPr>
          <p:nvPr>
            <p:ph type="body" sz="quarter" idx="11"/>
          </p:nvPr>
        </p:nvSpPr>
        <p:spPr>
          <a:xfrm>
            <a:off x="3250236" y="1790530"/>
            <a:ext cx="5560073" cy="2286340"/>
          </a:xfrm>
        </p:spPr>
        <p:txBody>
          <a:bodyPr/>
          <a:lstStyle/>
          <a:p>
            <a:r>
              <a:rPr lang="en-US" sz="2400" dirty="0" smtClean="0">
                <a:latin typeface="Segoe UI" panose="020B0502040204020203" pitchFamily="34" charset="0"/>
                <a:cs typeface="Segoe UI" panose="020B0502040204020203" pitchFamily="34" charset="0"/>
              </a:rPr>
              <a:t>Lowest common denominator</a:t>
            </a:r>
          </a:p>
          <a:p>
            <a:r>
              <a:rPr lang="en-US" sz="2400" dirty="0" smtClean="0">
                <a:latin typeface="Segoe UI" panose="020B0502040204020203" pitchFamily="34" charset="0"/>
                <a:cs typeface="Segoe UI" panose="020B0502040204020203" pitchFamily="34" charset="0"/>
              </a:rPr>
              <a:t>Browser fragmentation</a:t>
            </a:r>
          </a:p>
          <a:p>
            <a:r>
              <a:rPr lang="en-US" sz="2400" dirty="0" smtClean="0">
                <a:latin typeface="Segoe UI" panose="020B0502040204020203" pitchFamily="34" charset="0"/>
                <a:cs typeface="Segoe UI" panose="020B0502040204020203" pitchFamily="34" charset="0"/>
              </a:rPr>
              <a:t>Developing &amp; designing for 1 platform, happen to get other platforms</a:t>
            </a:r>
          </a:p>
          <a:p>
            <a:pPr marL="0" indent="0">
              <a:buNone/>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972646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419" y="1323810"/>
            <a:ext cx="5618581" cy="3465564"/>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Results:  </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With no mobile experience, team leveraged Visual Studio to create native iOS app in 6 months.  </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Xamarin app replaced existing HTML5 app for better user experience and performance.</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Estimated 90% code-sharing with an Android app that is currently in development.</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pic>
        <p:nvPicPr>
          <p:cNvPr id="2" name="Picture 1" descr="MarketWatchiPhon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320" y="1094322"/>
            <a:ext cx="5152516" cy="3864387"/>
          </a:xfrm>
          <a:prstGeom prst="rect">
            <a:avLst/>
          </a:prstGeom>
        </p:spPr>
      </p:pic>
      <p:pic>
        <p:nvPicPr>
          <p:cNvPr id="12" name="Picture 11" descr="download (27).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spTree>
    <p:extLst>
      <p:ext uri="{BB962C8B-B14F-4D97-AF65-F5344CB8AC3E}">
        <p14:creationId xmlns:p14="http://schemas.microsoft.com/office/powerpoint/2010/main" val="1499436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University</a:t>
            </a:r>
            <a:endParaRPr lang="en-US" sz="400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266701" y="814832"/>
            <a:ext cx="3046844" cy="1711960"/>
          </a:xfrm>
        </p:spPr>
        <p:txBody>
          <a:bodyPr/>
          <a:lstStyle/>
          <a:p>
            <a:pPr eaLnBrk="1" fontAlgn="auto" hangingPunct="1">
              <a:spcAft>
                <a:spcPts val="0"/>
              </a:spcAft>
              <a:defRPr/>
            </a:pPr>
            <a:r>
              <a:rPr lang="en-US" sz="2400" dirty="0" smtClean="0">
                <a:latin typeface="Segoe UI" panose="020B0502040204020203" pitchFamily="34" charset="0"/>
                <a:ea typeface="+mn-ea"/>
                <a:cs typeface="Segoe UI" panose="020B0502040204020203" pitchFamily="34" charset="0"/>
              </a:rPr>
              <a:t>Go Mobile Program</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Live online training from Xamarin experts</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Lectures and labs</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2 coaching sessions where you meet one-on-one with expert Xamarin mobile developers</a:t>
            </a:r>
          </a:p>
          <a:p>
            <a:pPr eaLnBrk="1" fontAlgn="auto" hangingPunct="1">
              <a:spcAft>
                <a:spcPts val="0"/>
              </a:spcAft>
              <a:defRPr/>
            </a:pPr>
            <a:r>
              <a:rPr lang="en-US" sz="2400" dirty="0" smtClean="0">
                <a:latin typeface="Segoe UI" panose="020B0502040204020203" pitchFamily="34" charset="0"/>
                <a:ea typeface="+mn-ea"/>
                <a:cs typeface="Segoe UI" panose="020B0502040204020203" pitchFamily="34" charset="0"/>
              </a:rPr>
              <a:t>What You’ll Learn</a:t>
            </a:r>
          </a:p>
          <a:p>
            <a:pPr eaLnBrk="1" fontAlgn="auto" hangingPunct="1">
              <a:spcAft>
                <a:spcPts val="0"/>
              </a:spcAft>
              <a:defRPr/>
            </a:pPr>
            <a:endParaRPr lang="en-US" sz="2400" dirty="0" smtClean="0">
              <a:latin typeface="Segoe UI" panose="020B0502040204020203" pitchFamily="34" charset="0"/>
              <a:ea typeface="+mn-ea"/>
              <a:cs typeface="Segoe UI" panose="020B0502040204020203" pitchFamily="34" charset="0"/>
            </a:endParaRPr>
          </a:p>
        </p:txBody>
      </p:sp>
      <p:pic>
        <p:nvPicPr>
          <p:cNvPr id="4" name="Picture 3" descr="Screen Shot 2013-11-15 at 3.16.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62" y="1073369"/>
            <a:ext cx="5584203" cy="2906845"/>
          </a:xfrm>
          <a:prstGeom prst="rect">
            <a:avLst/>
          </a:prstGeom>
        </p:spPr>
      </p:pic>
      <p:sp>
        <p:nvSpPr>
          <p:cNvPr id="8" name="TextBox 7"/>
          <p:cNvSpPr txBox="1"/>
          <p:nvPr/>
        </p:nvSpPr>
        <p:spPr>
          <a:xfrm>
            <a:off x="476116" y="4118735"/>
            <a:ext cx="3149157" cy="799706"/>
          </a:xfrm>
          <a:prstGeom prst="rect">
            <a:avLst/>
          </a:prstGeom>
          <a:noFill/>
        </p:spPr>
        <p:txBody>
          <a:bodyPr wrap="square" rtlCol="0">
            <a:spAutoFit/>
          </a:bodyPr>
          <a:lstStyle/>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iOS and Android Fundamentals</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Mobile App Lifecycle</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Native UI and Controls</a:t>
            </a:r>
          </a:p>
        </p:txBody>
      </p:sp>
      <p:sp>
        <p:nvSpPr>
          <p:cNvPr id="9" name="TextBox 8"/>
          <p:cNvSpPr txBox="1"/>
          <p:nvPr/>
        </p:nvSpPr>
        <p:spPr>
          <a:xfrm>
            <a:off x="3432798" y="4155685"/>
            <a:ext cx="3149157" cy="799706"/>
          </a:xfrm>
          <a:prstGeom prst="rect">
            <a:avLst/>
          </a:prstGeom>
          <a:noFill/>
        </p:spPr>
        <p:txBody>
          <a:bodyPr wrap="square" rtlCol="0">
            <a:spAutoFit/>
          </a:bodyPr>
          <a:lstStyle/>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Cross-platform Architecture</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Mobile Best Practices</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Secure Backend Integration</a:t>
            </a:r>
          </a:p>
        </p:txBody>
      </p:sp>
    </p:spTree>
    <p:extLst>
      <p:ext uri="{BB962C8B-B14F-4D97-AF65-F5344CB8AC3E}">
        <p14:creationId xmlns:p14="http://schemas.microsoft.com/office/powerpoint/2010/main" val="15368178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bwMode="auto">
          <a:xfrm>
            <a:off x="457200" y="566738"/>
            <a:ext cx="8229600"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b="0" dirty="0" err="1" smtClean="0">
                <a:latin typeface="Segoe UI" panose="020B0502040204020203" pitchFamily="34" charset="0"/>
                <a:cs typeface="Segoe UI" panose="020B0502040204020203" pitchFamily="34" charset="0"/>
              </a:rPr>
              <a:t>Xamarin</a:t>
            </a:r>
            <a:r>
              <a:rPr lang="en-US" b="0" dirty="0" smtClean="0">
                <a:latin typeface="Segoe UI" panose="020B0502040204020203" pitchFamily="34" charset="0"/>
                <a:cs typeface="Segoe UI" panose="020B0502040204020203" pitchFamily="34" charset="0"/>
              </a:rPr>
              <a:t> Developer Certifications</a:t>
            </a:r>
            <a:endParaRPr lang="en-US"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919163" y="1085850"/>
            <a:ext cx="7400925" cy="819150"/>
          </a:xfrm>
        </p:spPr>
        <p:txBody>
          <a:bodyPr/>
          <a:lstStyle/>
          <a:p>
            <a:pPr eaLnBrk="1" fontAlgn="auto" hangingPunct="1">
              <a:spcAft>
                <a:spcPts val="0"/>
              </a:spcAft>
              <a:buFont typeface="Arial"/>
              <a:buNone/>
              <a:defRPr/>
            </a:pPr>
            <a:r>
              <a:rPr lang="en-US" dirty="0" err="1" smtClean="0">
                <a:latin typeface="Segoe UI" panose="020B0502040204020203" pitchFamily="34" charset="0"/>
                <a:ea typeface="+mn-ea"/>
                <a:cs typeface="Segoe UI" panose="020B0502040204020203" pitchFamily="34" charset="0"/>
              </a:rPr>
              <a:t>Xamarin</a:t>
            </a:r>
            <a:r>
              <a:rPr lang="en-US" dirty="0" smtClean="0">
                <a:latin typeface="Segoe UI" panose="020B0502040204020203" pitchFamily="34" charset="0"/>
                <a:ea typeface="+mn-ea"/>
                <a:cs typeface="Segoe UI" panose="020B0502040204020203" pitchFamily="34" charset="0"/>
              </a:rPr>
              <a:t> skills are increasingly in demand – certifications let the market know you represent top talent</a:t>
            </a:r>
            <a:endParaRPr lang="en-US" dirty="0">
              <a:latin typeface="Segoe UI" panose="020B0502040204020203" pitchFamily="34" charset="0"/>
              <a:ea typeface="+mn-ea"/>
              <a:cs typeface="Segoe UI" panose="020B0502040204020203" pitchFamily="34" charset="0"/>
            </a:endParaRPr>
          </a:p>
          <a:p>
            <a:pPr eaLnBrk="1" fontAlgn="auto" hangingPunct="1">
              <a:spcAft>
                <a:spcPts val="0"/>
              </a:spcAft>
              <a:buFont typeface="Arial"/>
              <a:buNone/>
              <a:defRPr/>
            </a:pPr>
            <a:endParaRPr lang="en-US" dirty="0">
              <a:latin typeface="Segoe UI" panose="020B0502040204020203" pitchFamily="34" charset="0"/>
              <a:ea typeface="+mn-ea"/>
              <a:cs typeface="Segoe UI" panose="020B0502040204020203" pitchFamily="34" charset="0"/>
            </a:endParaRPr>
          </a:p>
          <a:p>
            <a:pPr eaLnBrk="1" fontAlgn="auto" hangingPunct="1">
              <a:spcAft>
                <a:spcPts val="0"/>
              </a:spcAft>
              <a:buFont typeface="Arial"/>
              <a:buNone/>
              <a:defRPr/>
            </a:pPr>
            <a:endParaRPr lang="en-US" dirty="0">
              <a:latin typeface="Segoe UI" panose="020B0502040204020203" pitchFamily="34" charset="0"/>
              <a:ea typeface="+mn-ea"/>
              <a:cs typeface="Segoe UI" panose="020B0502040204020203" pitchFamily="34" charset="0"/>
            </a:endParaRPr>
          </a:p>
        </p:txBody>
      </p:sp>
      <p:pic>
        <p:nvPicPr>
          <p:cNvPr id="2" name="Picture 1" descr="Screen Shot 2013-03-07 at 12.52.25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1612" y="2581010"/>
            <a:ext cx="1763071" cy="1746367"/>
          </a:xfrm>
          <a:prstGeom prst="ellipse">
            <a:avLst/>
          </a:prstGeom>
        </p:spPr>
      </p:pic>
      <p:pic>
        <p:nvPicPr>
          <p:cNvPr id="7" name="Picture 6" descr="Screen Shot 2013-03-07 at 12.52.25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71900" y="2631810"/>
            <a:ext cx="1625600" cy="1635106"/>
          </a:xfrm>
          <a:prstGeom prst="ellipse">
            <a:avLst/>
          </a:prstGeom>
        </p:spPr>
      </p:pic>
      <p:pic>
        <p:nvPicPr>
          <p:cNvPr id="12" name="Picture 11" descr="Screen Shot 2013-03-07 at 12.52.25 P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8628" y="2595180"/>
            <a:ext cx="1715972" cy="1790700"/>
          </a:xfrm>
          <a:prstGeom prst="ellipse">
            <a:avLst/>
          </a:prstGeom>
        </p:spPr>
      </p:pic>
    </p:spTree>
    <p:extLst>
      <p:ext uri="{BB962C8B-B14F-4D97-AF65-F5344CB8AC3E}">
        <p14:creationId xmlns:p14="http://schemas.microsoft.com/office/powerpoint/2010/main" val="4260517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Xamarin’s</a:t>
            </a:r>
            <a:r>
              <a:rPr lang="en-US" sz="4000" b="0" dirty="0" smtClean="0">
                <a:latin typeface="Segoe UI" panose="020B0502040204020203" pitchFamily="34" charset="0"/>
                <a:cs typeface="Segoe UI" panose="020B0502040204020203" pitchFamily="34" charset="0"/>
              </a:rPr>
              <a:t> Unique Approach</a:t>
            </a:r>
            <a:endParaRPr lang="en-US" sz="4000" b="0" dirty="0">
              <a:latin typeface="Segoe UI" panose="020B0502040204020203" pitchFamily="34" charset="0"/>
              <a:cs typeface="Segoe UI" panose="020B0502040204020203" pitchFamily="34" charset="0"/>
            </a:endParaRPr>
          </a:p>
        </p:txBody>
      </p:sp>
      <p:sp>
        <p:nvSpPr>
          <p:cNvPr id="11" name="Text Placeholder 2"/>
          <p:cNvSpPr>
            <a:spLocks noGrp="1"/>
          </p:cNvSpPr>
          <p:nvPr>
            <p:ph type="body" sz="quarter" idx="11"/>
          </p:nvPr>
        </p:nvSpPr>
        <p:spPr>
          <a:xfrm>
            <a:off x="4655753" y="1548568"/>
            <a:ext cx="4423241" cy="2303968"/>
          </a:xfrm>
        </p:spPr>
        <p:txBody>
          <a:bodyPr/>
          <a:lstStyle/>
          <a:p>
            <a:r>
              <a:rPr lang="en-US" sz="2400" dirty="0" smtClean="0">
                <a:latin typeface="Segoe UI" panose="020B0502040204020203" pitchFamily="34" charset="0"/>
                <a:cs typeface="Segoe UI" panose="020B0502040204020203" pitchFamily="34" charset="0"/>
              </a:rPr>
              <a:t>Native User Interface</a:t>
            </a:r>
          </a:p>
          <a:p>
            <a:r>
              <a:rPr lang="en-US" sz="2400" dirty="0" smtClean="0">
                <a:latin typeface="Segoe UI" panose="020B0502040204020203" pitchFamily="34" charset="0"/>
                <a:cs typeface="Segoe UI" panose="020B0502040204020203" pitchFamily="34" charset="0"/>
              </a:rPr>
              <a:t>Native Performance</a:t>
            </a:r>
          </a:p>
          <a:p>
            <a:r>
              <a:rPr lang="en-US" sz="2400" dirty="0" smtClean="0">
                <a:latin typeface="Segoe UI" panose="020B0502040204020203" pitchFamily="34" charset="0"/>
                <a:cs typeface="Segoe UI" panose="020B0502040204020203" pitchFamily="34" charset="0"/>
              </a:rPr>
              <a:t>Shared code across platforms</a:t>
            </a:r>
          </a:p>
          <a:p>
            <a:r>
              <a:rPr lang="en-US" sz="2400" dirty="0" smtClean="0">
                <a:latin typeface="Segoe UI" panose="020B0502040204020203" pitchFamily="34" charset="0"/>
                <a:cs typeface="Segoe UI" panose="020B0502040204020203" pitchFamily="34" charset="0"/>
              </a:rPr>
              <a:t>C# &amp; .NET Framework</a:t>
            </a:r>
          </a:p>
          <a:p>
            <a:r>
              <a:rPr lang="en-US" sz="2400" dirty="0" smtClean="0">
                <a:latin typeface="Segoe UI" panose="020B0502040204020203" pitchFamily="34" charset="0"/>
                <a:cs typeface="Segoe UI" panose="020B0502040204020203" pitchFamily="34" charset="0"/>
              </a:rPr>
              <a:t>Full API Coverage</a:t>
            </a:r>
            <a:endParaRPr lang="en-US" sz="2400" dirty="0">
              <a:latin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74" y="1281835"/>
            <a:ext cx="4401879" cy="2746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546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4526"/>
            <a:ext cx="8229600" cy="1694449"/>
          </a:xfrm>
        </p:spPr>
        <p:txBody>
          <a:bodyPr/>
          <a:lstStyle/>
          <a:p>
            <a:r>
              <a:rPr lang="en-US" sz="9600" b="0" dirty="0" smtClean="0">
                <a:solidFill>
                  <a:srgbClr val="3498DB"/>
                </a:solidFill>
                <a:latin typeface="Segoe UI" panose="020B0502040204020203" pitchFamily="34" charset="0"/>
                <a:cs typeface="Segoe UI" panose="020B0502040204020203" pitchFamily="34" charset="0"/>
              </a:rPr>
              <a:t>Why C#?</a:t>
            </a:r>
            <a:endParaRPr lang="en-US" sz="9600" b="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14512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C# Is Awesome</a:t>
            </a:r>
            <a:endParaRPr lang="en-US" sz="4000" cap="none" dirty="0">
              <a:latin typeface="Segoe UI" panose="020B0502040204020203" pitchFamily="34" charset="0"/>
              <a:cs typeface="Segoe UI" panose="020B0502040204020203"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0" y="1232111"/>
            <a:ext cx="3156258" cy="9070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00" y="3689290"/>
            <a:ext cx="3156258" cy="908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061" y="2400696"/>
            <a:ext cx="3138736" cy="10270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2"/>
          <p:cNvSpPr>
            <a:spLocks noGrp="1"/>
          </p:cNvSpPr>
          <p:nvPr>
            <p:ph type="body" sz="quarter" idx="11"/>
          </p:nvPr>
        </p:nvSpPr>
        <p:spPr>
          <a:xfrm>
            <a:off x="3800899" y="1410782"/>
            <a:ext cx="4423241"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LINQ Support</a:t>
            </a:r>
          </a:p>
        </p:txBody>
      </p:sp>
      <p:sp>
        <p:nvSpPr>
          <p:cNvPr id="10" name="Text Placeholder 2"/>
          <p:cNvSpPr>
            <a:spLocks noGrp="1"/>
          </p:cNvSpPr>
          <p:nvPr>
            <p:ph type="body" sz="quarter" idx="11"/>
          </p:nvPr>
        </p:nvSpPr>
        <p:spPr>
          <a:xfrm>
            <a:off x="3800899" y="2620593"/>
            <a:ext cx="5213380"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Work With XML Easily </a:t>
            </a:r>
            <a:r>
              <a:rPr lang="en-US" sz="2400" dirty="0" err="1" smtClean="0">
                <a:latin typeface="Segoe UI" panose="020B0502040204020203" pitchFamily="34" charset="0"/>
                <a:cs typeface="Segoe UI" panose="020B0502040204020203" pitchFamily="34" charset="0"/>
              </a:rPr>
              <a:t>XDocument</a:t>
            </a:r>
            <a:endParaRPr lang="en-US" sz="2400" dirty="0" smtClean="0">
              <a:latin typeface="Segoe UI" panose="020B0502040204020203" pitchFamily="34" charset="0"/>
              <a:cs typeface="Segoe UI" panose="020B0502040204020203" pitchFamily="34" charset="0"/>
            </a:endParaRPr>
          </a:p>
        </p:txBody>
      </p:sp>
      <p:sp>
        <p:nvSpPr>
          <p:cNvPr id="11" name="Text Placeholder 2"/>
          <p:cNvSpPr>
            <a:spLocks noGrp="1"/>
          </p:cNvSpPr>
          <p:nvPr>
            <p:ph type="body" sz="quarter" idx="11"/>
          </p:nvPr>
        </p:nvSpPr>
        <p:spPr>
          <a:xfrm>
            <a:off x="3800899" y="3881135"/>
            <a:ext cx="4423241"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Event Handling &amp; Delegates</a:t>
            </a:r>
          </a:p>
        </p:txBody>
      </p:sp>
    </p:spTree>
    <p:extLst>
      <p:ext uri="{BB962C8B-B14F-4D97-AF65-F5344CB8AC3E}">
        <p14:creationId xmlns:p14="http://schemas.microsoft.com/office/powerpoint/2010/main" val="2229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3"/>
                                        </p:tgtEl>
                                        <p:attrNameLst>
                                          <p:attrName>style.visibility</p:attrName>
                                        </p:attrNameLst>
                                      </p:cBhvr>
                                      <p:to>
                                        <p:strVal val="visible"/>
                                      </p:to>
                                    </p:set>
                                    <p:animEffect transition="in" filter="fade">
                                      <p:cBhvr>
                                        <p:cTn id="23" dur="500"/>
                                        <p:tgtEl>
                                          <p:spTgt spid="5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C# Is Awesome – JSON Made Easy</a:t>
            </a:r>
            <a:endParaRPr lang="en-US" sz="4000" cap="none" dirty="0">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525" y="2224641"/>
            <a:ext cx="6297243" cy="164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23392" y="1275906"/>
            <a:ext cx="8131510" cy="646331"/>
          </a:xfrm>
          <a:prstGeom prst="rect">
            <a:avLst/>
          </a:prstGeom>
          <a:noFill/>
        </p:spPr>
        <p:txBody>
          <a:bodyPr wrap="square" rtlCol="0">
            <a:spAutoFit/>
          </a:bodyPr>
          <a:lstStyle/>
          <a:p>
            <a:r>
              <a:rPr lang="en-US" dirty="0" smtClean="0">
                <a:solidFill>
                  <a:schemeClr val="bg1"/>
                </a:solidFill>
                <a:latin typeface="Segoe UI" panose="020B0502040204020203" pitchFamily="34" charset="0"/>
                <a:cs typeface="Segoe UI" panose="020B0502040204020203" pitchFamily="34" charset="0"/>
              </a:rPr>
              <a:t>Json.NET offers </a:t>
            </a:r>
            <a:r>
              <a:rPr lang="en-US" dirty="0">
                <a:solidFill>
                  <a:schemeClr val="bg1"/>
                </a:solidFill>
                <a:latin typeface="Segoe UI" panose="020B0502040204020203" pitchFamily="34" charset="0"/>
                <a:cs typeface="Segoe UI" panose="020B0502040204020203" pitchFamily="34" charset="0"/>
              </a:rPr>
              <a:t>simple conversions to and from JSON strings and .NET objects, </a:t>
            </a:r>
            <a:r>
              <a:rPr lang="en-US" dirty="0" smtClean="0">
                <a:solidFill>
                  <a:schemeClr val="bg1"/>
                </a:solidFill>
                <a:latin typeface="Segoe UI" panose="020B0502040204020203" pitchFamily="34" charset="0"/>
                <a:cs typeface="Segoe UI" panose="020B0502040204020203" pitchFamily="34" charset="0"/>
              </a:rPr>
              <a:t>with </a:t>
            </a:r>
            <a:r>
              <a:rPr lang="en-US" dirty="0" err="1" smtClean="0">
                <a:solidFill>
                  <a:schemeClr val="bg1"/>
                </a:solidFill>
                <a:latin typeface="Segoe UI" panose="020B0502040204020203" pitchFamily="34" charset="0"/>
                <a:cs typeface="Segoe UI" panose="020B0502040204020203" pitchFamily="34" charset="0"/>
              </a:rPr>
              <a:t>SerializeObject</a:t>
            </a:r>
            <a:r>
              <a:rPr lang="en-US" dirty="0" smtClean="0">
                <a:solidFill>
                  <a:schemeClr val="bg1"/>
                </a:solidFill>
                <a:latin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cs typeface="Segoe UI" panose="020B0502040204020203" pitchFamily="34" charset="0"/>
              </a:rPr>
              <a:t>and </a:t>
            </a:r>
            <a:r>
              <a:rPr lang="en-US" dirty="0" err="1">
                <a:solidFill>
                  <a:schemeClr val="bg1"/>
                </a:solidFill>
                <a:latin typeface="Segoe UI" panose="020B0502040204020203" pitchFamily="34" charset="0"/>
                <a:cs typeface="Segoe UI" panose="020B0502040204020203" pitchFamily="34" charset="0"/>
              </a:rPr>
              <a:t>DeserializeObject</a:t>
            </a:r>
            <a:r>
              <a:rPr lang="en-US" dirty="0">
                <a:solidFill>
                  <a:schemeClr val="bg1"/>
                </a:solidFill>
                <a:latin typeface="Segoe UI" panose="020B0502040204020203" pitchFamily="34" charset="0"/>
                <a:cs typeface="Segoe UI" panose="020B0502040204020203" pitchFamily="34" charset="0"/>
              </a:rPr>
              <a:t> methods.</a:t>
            </a:r>
          </a:p>
        </p:txBody>
      </p:sp>
    </p:spTree>
    <p:extLst>
      <p:ext uri="{BB962C8B-B14F-4D97-AF65-F5344CB8AC3E}">
        <p14:creationId xmlns:p14="http://schemas.microsoft.com/office/powerpoint/2010/main" val="2820082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Xamarin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53869</TotalTime>
  <Words>2713</Words>
  <Application>Microsoft Office PowerPoint</Application>
  <PresentationFormat>On-screen Show (16:9)</PresentationFormat>
  <Paragraphs>503</Paragraphs>
  <Slides>52</Slides>
  <Notes>51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ＭＳ Ｐゴシック</vt:lpstr>
      <vt:lpstr>Arial</vt:lpstr>
      <vt:lpstr>Calibri</vt:lpstr>
      <vt:lpstr>Consolas</vt:lpstr>
      <vt:lpstr>Gill Sans</vt:lpstr>
      <vt:lpstr>Menlo</vt:lpstr>
      <vt:lpstr>Myriad Pro</vt:lpstr>
      <vt:lpstr>Segoe UI</vt:lpstr>
      <vt:lpstr>Source Sans Pro</vt:lpstr>
      <vt:lpstr>Source Sans Pro Black</vt:lpstr>
      <vt:lpstr>Wingdings</vt:lpstr>
      <vt:lpstr>ヒラギノ角ゴ ProN W3</vt:lpstr>
      <vt:lpstr>Xamarin Templates</vt:lpstr>
      <vt:lpstr>Enabling Developers to Create Native iOS, Android, Mac, &amp; Windows apps in C#</vt:lpstr>
      <vt:lpstr>What is Xamarin?</vt:lpstr>
      <vt:lpstr>Mobile Development Approaches</vt:lpstr>
      <vt:lpstr>Silo’d Approach</vt:lpstr>
      <vt:lpstr>Write Once, Run Anywhere Approach</vt:lpstr>
      <vt:lpstr>Xamarin’s Unique Approach</vt:lpstr>
      <vt:lpstr>Why C#?</vt:lpstr>
      <vt:lpstr>PowerPoint Presentation</vt:lpstr>
      <vt:lpstr>PowerPoint Presentation</vt:lpstr>
      <vt:lpstr>PowerPoint Presentation</vt:lpstr>
      <vt:lpstr>PowerPoint Presentation</vt:lpstr>
      <vt:lpstr>PowerPoint Presentation</vt:lpstr>
      <vt:lpstr>PowerPoint Presentation</vt:lpstr>
      <vt:lpstr>Why Xamarin?</vt:lpstr>
      <vt:lpstr>Write Everything in C#</vt:lpstr>
      <vt:lpstr>Xamarin History Over a Decade of Enterprise Production Use</vt:lpstr>
      <vt:lpstr>PowerPoint Presentation</vt:lpstr>
      <vt:lpstr>Native Performance</vt:lpstr>
      <vt:lpstr>PowerPoint Presentation</vt:lpstr>
      <vt:lpstr>Code Sharing: Accelerate Development  </vt:lpstr>
      <vt:lpstr>PowerPoint Presentation</vt:lpstr>
      <vt:lpstr>PowerPoint Presentation</vt:lpstr>
      <vt:lpstr>PowerPoint Presentation</vt:lpstr>
      <vt:lpstr>Microsoft and Xamarin Partner Globally</vt:lpstr>
      <vt:lpstr>Distribute Everywhere</vt:lpstr>
      <vt:lpstr>Products</vt:lpstr>
      <vt:lpstr>PowerPoint Presentation</vt:lpstr>
      <vt:lpstr>PowerPoint Presentation</vt:lpstr>
      <vt:lpstr>Visual Studio Integration</vt:lpstr>
      <vt:lpstr>Visual Studio Integration</vt:lpstr>
      <vt:lpstr>Xamarin Studio</vt:lpstr>
      <vt:lpstr>Android Designer</vt:lpstr>
      <vt:lpstr>iOS Designer </vt:lpstr>
      <vt:lpstr>Xamarin Component Store</vt:lpstr>
      <vt:lpstr>.NET Mobility Scanner</vt:lpstr>
      <vt:lpstr>Prebuilt Field Service App</vt:lpstr>
      <vt:lpstr>Prebuilt Employee Directory</vt:lpstr>
      <vt:lpstr>DEMO</vt:lpstr>
      <vt:lpstr>Additional Material Remove Slide</vt:lpstr>
      <vt:lpstr>Xamarin Evolve 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No Mobile Experience to Quick Success</vt:lpstr>
      <vt:lpstr>From No Mobile Experience to Quick Success</vt:lpstr>
      <vt:lpstr>From No Mobile Experience to Quick Success</vt:lpstr>
      <vt:lpstr>Xamarin University</vt:lpstr>
      <vt:lpstr>Xamarin Developer Certifications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James Montemagno</cp:lastModifiedBy>
  <cp:revision>486</cp:revision>
  <cp:lastPrinted>2013-05-07T00:10:21Z</cp:lastPrinted>
  <dcterms:created xsi:type="dcterms:W3CDTF">2013-03-21T11:46:02Z</dcterms:created>
  <dcterms:modified xsi:type="dcterms:W3CDTF">2014-02-05T20:09:08Z</dcterms:modified>
  <cp:category/>
</cp:coreProperties>
</file>